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7_0.xml" ContentType="application/vnd.ms-powerpoint.comments+xml"/>
  <Override PartName="/ppt/comments/modernComment_132_EBE75484.xml" ContentType="application/vnd.ms-powerpoint.comments+xml"/>
  <Override PartName="/ppt/comments/modernComment_133_24C785F4.xml" ContentType="application/vnd.ms-powerpoint.comments+xml"/>
  <Override PartName="/ppt/comments/modernComment_13B_67EC4C4D.xml" ContentType="application/vnd.ms-powerpoint.comments+xml"/>
  <Override PartName="/ppt/comments/modernComment_140_80A86AEF.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1" r:id="rId2"/>
  </p:sldMasterIdLst>
  <p:notesMasterIdLst>
    <p:notesMasterId r:id="rId28"/>
  </p:notesMasterIdLst>
  <p:sldIdLst>
    <p:sldId id="279" r:id="rId3"/>
    <p:sldId id="305" r:id="rId4"/>
    <p:sldId id="306" r:id="rId5"/>
    <p:sldId id="307" r:id="rId6"/>
    <p:sldId id="324" r:id="rId7"/>
    <p:sldId id="308" r:id="rId8"/>
    <p:sldId id="309" r:id="rId9"/>
    <p:sldId id="310" r:id="rId10"/>
    <p:sldId id="311" r:id="rId11"/>
    <p:sldId id="312" r:id="rId12"/>
    <p:sldId id="323" r:id="rId13"/>
    <p:sldId id="313" r:id="rId14"/>
    <p:sldId id="314" r:id="rId15"/>
    <p:sldId id="315" r:id="rId16"/>
    <p:sldId id="316" r:id="rId17"/>
    <p:sldId id="317" r:id="rId18"/>
    <p:sldId id="320" r:id="rId19"/>
    <p:sldId id="331" r:id="rId20"/>
    <p:sldId id="325" r:id="rId21"/>
    <p:sldId id="326" r:id="rId22"/>
    <p:sldId id="327" r:id="rId23"/>
    <p:sldId id="328" r:id="rId24"/>
    <p:sldId id="329" r:id="rId25"/>
    <p:sldId id="330" r:id="rId26"/>
    <p:sldId id="321" r:id="rId27"/>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4EA637-8D1E-7741-42E1-5586700CF566}" name="Yvon ESCOBAR" initials="YE" userId="Yvon ESCOBA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F7C61"/>
    <a:srgbClr val="000000"/>
    <a:srgbClr val="FF3300"/>
    <a:srgbClr val="FFFFFF"/>
    <a:srgbClr val="FFFF00"/>
    <a:srgbClr val="800000"/>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16498-AD37-4B48-B44F-EC6C113105E1}" v="65" dt="2022-07-11T14:50:55.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61293" autoAdjust="0"/>
  </p:normalViewPr>
  <p:slideViewPr>
    <p:cSldViewPr snapToGrid="0">
      <p:cViewPr varScale="1">
        <p:scale>
          <a:sx n="68" d="100"/>
          <a:sy n="68" d="100"/>
        </p:scale>
        <p:origin x="103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 ESCOBAR" userId="2bbd7b37a913f562" providerId="LiveId" clId="{0BD16498-AD37-4B48-B44F-EC6C113105E1}"/>
    <pc:docChg chg="undo custSel modSld sldOrd">
      <pc:chgData name="Yvon ESCOBAR" userId="2bbd7b37a913f562" providerId="LiveId" clId="{0BD16498-AD37-4B48-B44F-EC6C113105E1}" dt="2022-07-12T20:24:13.576" v="421" actId="478"/>
      <pc:docMkLst>
        <pc:docMk/>
      </pc:docMkLst>
      <pc:sldChg chg="addSp delSp modSp mod modAnim addCm modNotesTx">
        <pc:chgData name="Yvon ESCOBAR" userId="2bbd7b37a913f562" providerId="LiveId" clId="{0BD16498-AD37-4B48-B44F-EC6C113105E1}" dt="2022-07-11T14:50:55.827" v="406" actId="2711"/>
        <pc:sldMkLst>
          <pc:docMk/>
          <pc:sldMk cId="0" sldId="279"/>
        </pc:sldMkLst>
        <pc:spChg chg="add del mod">
          <ac:chgData name="Yvon ESCOBAR" userId="2bbd7b37a913f562" providerId="LiveId" clId="{0BD16498-AD37-4B48-B44F-EC6C113105E1}" dt="2022-07-11T14:46:24.951" v="346" actId="767"/>
          <ac:spMkLst>
            <pc:docMk/>
            <pc:sldMk cId="0" sldId="279"/>
            <ac:spMk id="2" creationId="{29B4CE71-91C5-D361-DB0B-CF5A0615BE0C}"/>
          </ac:spMkLst>
        </pc:spChg>
        <pc:spChg chg="mod">
          <ac:chgData name="Yvon ESCOBAR" userId="2bbd7b37a913f562" providerId="LiveId" clId="{0BD16498-AD37-4B48-B44F-EC6C113105E1}" dt="2022-07-11T14:47:54.634" v="392" actId="1076"/>
          <ac:spMkLst>
            <pc:docMk/>
            <pc:sldMk cId="0" sldId="279"/>
            <ac:spMk id="6" creationId="{00000000-0000-0000-0000-000000000000}"/>
          </ac:spMkLst>
        </pc:spChg>
        <pc:spChg chg="mod">
          <ac:chgData name="Yvon ESCOBAR" userId="2bbd7b37a913f562" providerId="LiveId" clId="{0BD16498-AD37-4B48-B44F-EC6C113105E1}" dt="2022-07-11T14:49:10.180" v="395" actId="1076"/>
          <ac:spMkLst>
            <pc:docMk/>
            <pc:sldMk cId="0" sldId="279"/>
            <ac:spMk id="100356" creationId="{00000000-0000-0000-0000-000000000000}"/>
          </ac:spMkLst>
        </pc:spChg>
        <pc:spChg chg="mod">
          <ac:chgData name="Yvon ESCOBAR" userId="2bbd7b37a913f562" providerId="LiveId" clId="{0BD16498-AD37-4B48-B44F-EC6C113105E1}" dt="2022-07-11T14:50:55.827" v="406" actId="2711"/>
          <ac:spMkLst>
            <pc:docMk/>
            <pc:sldMk cId="0" sldId="279"/>
            <ac:spMk id="100357" creationId="{00000000-0000-0000-0000-000000000000}"/>
          </ac:spMkLst>
        </pc:spChg>
      </pc:sldChg>
      <pc:sldChg chg="ord">
        <pc:chgData name="Yvon ESCOBAR" userId="2bbd7b37a913f562" providerId="LiveId" clId="{0BD16498-AD37-4B48-B44F-EC6C113105E1}" dt="2022-07-11T14:13:14.145" v="291"/>
        <pc:sldMkLst>
          <pc:docMk/>
          <pc:sldMk cId="3171208209" sldId="305"/>
        </pc:sldMkLst>
      </pc:sldChg>
      <pc:sldChg chg="addSp delSp mod addCm delCm modCm modNotesTx">
        <pc:chgData name="Yvon ESCOBAR" userId="2bbd7b37a913f562" providerId="LiveId" clId="{0BD16498-AD37-4B48-B44F-EC6C113105E1}" dt="2022-07-12T20:24:13.576" v="421" actId="478"/>
        <pc:sldMkLst>
          <pc:docMk/>
          <pc:sldMk cId="3957806212" sldId="306"/>
        </pc:sldMkLst>
        <pc:spChg chg="add del">
          <ac:chgData name="Yvon ESCOBAR" userId="2bbd7b37a913f562" providerId="LiveId" clId="{0BD16498-AD37-4B48-B44F-EC6C113105E1}" dt="2022-07-12T20:24:13.576" v="421" actId="478"/>
          <ac:spMkLst>
            <pc:docMk/>
            <pc:sldMk cId="3957806212" sldId="306"/>
            <ac:spMk id="2" creationId="{880FCD12-E1FC-89F3-4E0D-F5E842AA5D50}"/>
          </ac:spMkLst>
        </pc:spChg>
      </pc:sldChg>
      <pc:sldChg chg="addCm modCm">
        <pc:chgData name="Yvon ESCOBAR" userId="2bbd7b37a913f562" providerId="LiveId" clId="{0BD16498-AD37-4B48-B44F-EC6C113105E1}" dt="2022-07-12T20:15:26.682" v="409"/>
        <pc:sldMkLst>
          <pc:docMk/>
          <pc:sldMk cId="617055732" sldId="307"/>
        </pc:sldMkLst>
      </pc:sldChg>
      <pc:sldChg chg="modNotesTx">
        <pc:chgData name="Yvon ESCOBAR" userId="2bbd7b37a913f562" providerId="LiveId" clId="{0BD16498-AD37-4B48-B44F-EC6C113105E1}" dt="2022-07-11T14:25:32.461" v="329" actId="20577"/>
        <pc:sldMkLst>
          <pc:docMk/>
          <pc:sldMk cId="2390192918" sldId="309"/>
        </pc:sldMkLst>
      </pc:sldChg>
      <pc:sldChg chg="addCm delCm modCm">
        <pc:chgData name="Yvon ESCOBAR" userId="2bbd7b37a913f562" providerId="LiveId" clId="{0BD16498-AD37-4B48-B44F-EC6C113105E1}" dt="2022-07-11T14:41:10.633" v="336"/>
        <pc:sldMkLst>
          <pc:docMk/>
          <pc:sldMk cId="413147021" sldId="310"/>
        </pc:sldMkLst>
      </pc:sldChg>
      <pc:sldChg chg="modSp">
        <pc:chgData name="Yvon ESCOBAR" userId="2bbd7b37a913f562" providerId="LiveId" clId="{0BD16498-AD37-4B48-B44F-EC6C113105E1}" dt="2022-07-11T14:41:58.746" v="337" actId="20577"/>
        <pc:sldMkLst>
          <pc:docMk/>
          <pc:sldMk cId="3180676780" sldId="314"/>
        </pc:sldMkLst>
        <pc:spChg chg="mod">
          <ac:chgData name="Yvon ESCOBAR" userId="2bbd7b37a913f562" providerId="LiveId" clId="{0BD16498-AD37-4B48-B44F-EC6C113105E1}" dt="2022-07-11T14:41:58.746" v="337" actId="20577"/>
          <ac:spMkLst>
            <pc:docMk/>
            <pc:sldMk cId="3180676780" sldId="314"/>
            <ac:spMk id="10" creationId="{00000000-0000-0000-0000-000000000000}"/>
          </ac:spMkLst>
        </pc:spChg>
      </pc:sldChg>
      <pc:sldChg chg="addSp mod addCm modNotesTx">
        <pc:chgData name="Yvon ESCOBAR" userId="2bbd7b37a913f562" providerId="LiveId" clId="{0BD16498-AD37-4B48-B44F-EC6C113105E1}" dt="2022-07-12T20:20:16.571" v="414" actId="11529"/>
        <pc:sldMkLst>
          <pc:docMk/>
          <pc:sldMk cId="1743539277" sldId="315"/>
        </pc:sldMkLst>
        <pc:cxnChg chg="add">
          <ac:chgData name="Yvon ESCOBAR" userId="2bbd7b37a913f562" providerId="LiveId" clId="{0BD16498-AD37-4B48-B44F-EC6C113105E1}" dt="2022-07-12T20:20:16.571" v="414" actId="11529"/>
          <ac:cxnSpMkLst>
            <pc:docMk/>
            <pc:sldMk cId="1743539277" sldId="315"/>
            <ac:cxnSpMk id="3" creationId="{18CF5866-85BC-BEB1-BA2C-99DAF8C4A4EB}"/>
          </ac:cxnSpMkLst>
        </pc:cxnChg>
      </pc:sldChg>
      <pc:sldChg chg="addSp modSp mod addCm">
        <pc:chgData name="Yvon ESCOBAR" userId="2bbd7b37a913f562" providerId="LiveId" clId="{0BD16498-AD37-4B48-B44F-EC6C113105E1}" dt="2022-07-12T20:22:46.722" v="419" actId="13822"/>
        <pc:sldMkLst>
          <pc:docMk/>
          <pc:sldMk cId="2158521071" sldId="320"/>
        </pc:sldMkLst>
        <pc:cxnChg chg="add mod">
          <ac:chgData name="Yvon ESCOBAR" userId="2bbd7b37a913f562" providerId="LiveId" clId="{0BD16498-AD37-4B48-B44F-EC6C113105E1}" dt="2022-07-12T20:22:46.722" v="419" actId="13822"/>
          <ac:cxnSpMkLst>
            <pc:docMk/>
            <pc:sldMk cId="2158521071" sldId="320"/>
            <ac:cxnSpMk id="3" creationId="{6E9D7C3D-6B54-4F89-19EB-C2DF86422335}"/>
          </ac:cxnSpMkLst>
        </pc:cxnChg>
      </pc:sldChg>
    </pc:docChg>
  </pc:docChgLst>
</pc:chgInfo>
</file>

<file path=ppt/comments/modernComment_117_0.xml><?xml version="1.0" encoding="utf-8"?>
<p188:cmLst xmlns:a="http://schemas.openxmlformats.org/drawingml/2006/main" xmlns:r="http://schemas.openxmlformats.org/officeDocument/2006/relationships" xmlns:p188="http://schemas.microsoft.com/office/powerpoint/2018/8/main">
  <p188:cm id="{A1CDDE50-4CCD-4661-A65F-371FC7F324FB}" authorId="{214EA637-8D1E-7741-42E1-5586700CF566}" created="2022-07-11T14:11:23.364">
    <pc:sldMkLst xmlns:pc="http://schemas.microsoft.com/office/powerpoint/2013/main/command">
      <pc:docMk/>
      <pc:sldMk cId="0" sldId="279"/>
    </pc:sldMkLst>
    <p188:txBody>
      <a:bodyPr/>
      <a:lstStyle/>
      <a:p>
        <a:r>
          <a:rPr lang="fr-FR"/>
          <a:t>Il faut que je figure d’entrée sur la 1ère slide en tant que Président</a:t>
        </a:r>
      </a:p>
    </p188:txBody>
  </p188:cm>
</p188:cmLst>
</file>

<file path=ppt/comments/modernComment_132_EBE75484.xml><?xml version="1.0" encoding="utf-8"?>
<p188:cmLst xmlns:a="http://schemas.openxmlformats.org/drawingml/2006/main" xmlns:r="http://schemas.openxmlformats.org/officeDocument/2006/relationships" xmlns:p188="http://schemas.microsoft.com/office/powerpoint/2018/8/main">
  <p188:cm id="{AFA92736-62E5-497E-BF5F-56CE3CB42001}" authorId="{214EA637-8D1E-7741-42E1-5586700CF566}" created="2022-07-11T14:20:04.357">
    <pc:sldMkLst xmlns:pc="http://schemas.microsoft.com/office/powerpoint/2013/main/command">
      <pc:docMk/>
      <pc:sldMk cId="3957806212" sldId="306"/>
    </pc:sldMkLst>
    <p188:txBody>
      <a:bodyPr/>
      <a:lstStyle/>
      <a:p>
        <a:r>
          <a:rPr lang="fr-FR"/>
          <a:t>Gestionnaire du foyer logement MAISEL , cf partie de phrase en gras</a:t>
        </a:r>
      </a:p>
    </p188:txBody>
  </p188:cm>
</p188:cmLst>
</file>

<file path=ppt/comments/modernComment_133_24C785F4.xml><?xml version="1.0" encoding="utf-8"?>
<p188:cmLst xmlns:a="http://schemas.openxmlformats.org/drawingml/2006/main" xmlns:r="http://schemas.openxmlformats.org/officeDocument/2006/relationships" xmlns:p188="http://schemas.microsoft.com/office/powerpoint/2018/8/main">
  <p188:cm id="{ABD7B4D5-F8A1-4E8A-935C-18A92CD624DE}" authorId="{214EA637-8D1E-7741-42E1-5586700CF566}" created="2022-07-11T14:22:59.640">
    <pc:sldMkLst xmlns:pc="http://schemas.microsoft.com/office/powerpoint/2013/main/command">
      <pc:docMk/>
      <pc:sldMk cId="617055732" sldId="307"/>
    </pc:sldMkLst>
    <p188:txBody>
      <a:bodyPr/>
      <a:lstStyle/>
      <a:p>
        <a:r>
          <a:rPr lang="fr-FR"/>
          <a:t>+ ma trombine</a:t>
        </a:r>
      </a:p>
    </p188:txBody>
  </p188:cm>
</p188:cmLst>
</file>

<file path=ppt/comments/modernComment_13B_67EC4C4D.xml><?xml version="1.0" encoding="utf-8"?>
<p188:cmLst xmlns:a="http://schemas.openxmlformats.org/drawingml/2006/main" xmlns:r="http://schemas.openxmlformats.org/officeDocument/2006/relationships" xmlns:p188="http://schemas.microsoft.com/office/powerpoint/2018/8/main">
  <p188:cm id="{AFC2744D-CF02-4F93-8A88-4544F72A7648}" authorId="{214EA637-8D1E-7741-42E1-5586700CF566}" created="2022-07-11T14:31:34.927">
    <pc:sldMkLst xmlns:pc="http://schemas.microsoft.com/office/powerpoint/2013/main/command">
      <pc:docMk/>
      <pc:sldMk cId="1743539277" sldId="315"/>
    </pc:sldMkLst>
    <p188:txBody>
      <a:bodyPr/>
      <a:lstStyle/>
      <a:p>
        <a:r>
          <a:rPr lang="fr-FR"/>
          <a:t>à passer</a:t>
        </a:r>
      </a:p>
    </p188:txBody>
  </p188:cm>
</p188:cmLst>
</file>

<file path=ppt/comments/modernComment_140_80A86AEF.xml><?xml version="1.0" encoding="utf-8"?>
<p188:cmLst xmlns:a="http://schemas.openxmlformats.org/drawingml/2006/main" xmlns:r="http://schemas.openxmlformats.org/officeDocument/2006/relationships" xmlns:p188="http://schemas.microsoft.com/office/powerpoint/2018/8/main">
  <p188:cm id="{C12EBA85-D2A7-48C5-9926-DE0E784410F9}" authorId="{214EA637-8D1E-7741-42E1-5586700CF566}" created="2022-07-11T14:38:13.420">
    <ac:txMkLst xmlns:ac="http://schemas.microsoft.com/office/drawing/2013/main/command">
      <pc:docMk xmlns:pc="http://schemas.microsoft.com/office/powerpoint/2013/main/command"/>
      <pc:sldMk xmlns:pc="http://schemas.microsoft.com/office/powerpoint/2013/main/command" cId="2158521071" sldId="320"/>
      <ac:spMk id="13" creationId="{00000000-0000-0000-0000-000000000000}"/>
      <ac:txMk cp="304" len="72">
        <ac:context len="642" hash="182398742"/>
      </ac:txMk>
    </ac:txMkLst>
    <p188:pos x="9068763" y="2518402"/>
    <p188:txBody>
      <a:bodyPr/>
      <a:lstStyle/>
      <a:p>
        <a:r>
          <a:rPr lang="fr-FR"/>
          <a:t>Manque de clarté : qui a réalisé le tuto ? Site CAF vs page MAISEL ecampus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48DE2-7172-40AA-A76A-B3AB72ACBB7C}" type="datetimeFigureOut">
              <a:rPr lang="fr-FR" smtClean="0"/>
              <a:pPr/>
              <a:t>06/09/2024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D7B03-C26A-4F40-8460-2928370C81D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entretien-maisel@imtbs-tsp.e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Bonjour, je suis Yvon ESCOBAR nouveau Président de la MAISEL Sud Paris…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Présentation succincte de l’articulation Président et Directrice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passe maintenant la parole à Christine GONZALEZ  et à Magali LE PORHIEL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Bonjour, je suis Christine</a:t>
            </a:r>
            <a:r>
              <a:rPr lang="fr-FR" sz="1200" kern="1200" baseline="0" dirty="0">
                <a:solidFill>
                  <a:schemeClr val="tx1"/>
                </a:solidFill>
                <a:effectLst/>
                <a:latin typeface="+mn-lt"/>
                <a:ea typeface="+mn-ea"/>
                <a:cs typeface="+mn-cs"/>
              </a:rPr>
              <a:t> Gonzalez</a:t>
            </a:r>
            <a:r>
              <a:rPr lang="fr-FR" sz="1200" kern="1200" dirty="0">
                <a:solidFill>
                  <a:schemeClr val="tx1"/>
                </a:solidFill>
                <a:effectLst/>
                <a:latin typeface="+mn-lt"/>
                <a:ea typeface="+mn-ea"/>
                <a:cs typeface="+mn-cs"/>
              </a:rPr>
              <a:t>, la</a:t>
            </a:r>
            <a:r>
              <a:rPr lang="fr-FR" sz="1200" kern="1200" baseline="0" dirty="0">
                <a:solidFill>
                  <a:schemeClr val="tx1"/>
                </a:solidFill>
                <a:effectLst/>
                <a:latin typeface="+mn-lt"/>
                <a:ea typeface="+mn-ea"/>
                <a:cs typeface="+mn-cs"/>
              </a:rPr>
              <a:t> Nouvelle </a:t>
            </a:r>
            <a:r>
              <a:rPr lang="fr-FR" sz="1200" kern="1200" dirty="0">
                <a:solidFill>
                  <a:schemeClr val="tx1"/>
                </a:solidFill>
                <a:effectLst/>
                <a:latin typeface="+mn-lt"/>
                <a:ea typeface="+mn-ea"/>
                <a:cs typeface="+mn-cs"/>
              </a:rPr>
              <a:t>Directeur de la Maisel SudParis, qu’on appelle communément la Maisel, pour Maison des Elèves, je vous souhaite la bienvenue,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Magali :</a:t>
            </a:r>
            <a:r>
              <a:rPr lang="fr-FR" sz="1200" kern="1200" baseline="0" dirty="0">
                <a:solidFill>
                  <a:schemeClr val="tx1"/>
                </a:solidFill>
                <a:effectLst/>
                <a:latin typeface="+mn-lt"/>
                <a:ea typeface="+mn-ea"/>
                <a:cs typeface="+mn-cs"/>
              </a:rPr>
              <a:t> Bonjour</a:t>
            </a:r>
            <a:r>
              <a:rPr lang="fr-FR"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J’aborde maintenant quelques points concernant la sécurité</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badge est indispensable pour pénétrer dans les bâtiments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ne laissez pas n’importe qui pénétrer en même temps que vous, il en va de votre sécurité et de celle des autres ! Ne prêtez pas votre badge, et à plus forte raison si votre logement est équipé d’une serrure électronique…</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11</a:t>
            </a:fld>
            <a:endParaRPr lang="fr-FR"/>
          </a:p>
        </p:txBody>
      </p:sp>
    </p:spTree>
    <p:extLst>
      <p:ext uri="{BB962C8B-B14F-4D97-AF65-F5344CB8AC3E}">
        <p14:creationId xmlns:p14="http://schemas.microsoft.com/office/powerpoint/2010/main" val="157417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Chaque porte d’accès aux bâtiments est équipé d’un boitier vert de déverrouillage d’urgence qui ne doit être utilisé qu’en cas d’évacuation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faire sans cette raison à pour effet de laisser tous les accès libres avec les conséquences que l’on peut imaginer, et expose l’auteur à une sanction pénale car il peut y avoir mise en danger d’autrui devant la Loi</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en est de même pour l’usage injustifié d’une issue de secours, toutes ces issues sous contrôle doivent être maintenues fermées sauf en cas de danger ou d’évacuation</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12</a:t>
            </a:fld>
            <a:endParaRPr lang="fr-FR"/>
          </a:p>
        </p:txBody>
      </p:sp>
    </p:spTree>
    <p:extLst>
      <p:ext uri="{BB962C8B-B14F-4D97-AF65-F5344CB8AC3E}">
        <p14:creationId xmlns:p14="http://schemas.microsoft.com/office/powerpoint/2010/main" val="341818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Dans le même registre, l’usage injustifié des extincteurs ou le fait de porter atteinte au fonctionnement des détecteurs d’incendie sont des délits sanctionnés par la Loi.</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ne m’étendrai pas sur la nature des gros ennuis encourus, a minima une sanction d’exclusion immédiate de la </a:t>
            </a:r>
            <a:r>
              <a:rPr lang="fr-FR" sz="1200" kern="1200" dirty="0" err="1">
                <a:solidFill>
                  <a:schemeClr val="tx1"/>
                </a:solidFill>
                <a:effectLst/>
                <a:latin typeface="+mn-lt"/>
                <a:ea typeface="+mn-ea"/>
                <a:cs typeface="+mn-cs"/>
              </a:rPr>
              <a:t>Maisel</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13</a:t>
            </a:fld>
            <a:endParaRPr lang="fr-FR"/>
          </a:p>
        </p:txBody>
      </p:sp>
    </p:spTree>
    <p:extLst>
      <p:ext uri="{BB962C8B-B14F-4D97-AF65-F5344CB8AC3E}">
        <p14:creationId xmlns:p14="http://schemas.microsoft.com/office/powerpoint/2010/main" val="130349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Pour en terminer avec la sécurité, voici quelques règles de bon sens qu’il convient d’observer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campus est un lieu sûr et pour qu’il le reste, c’est à chacun d’adopter une attitude responsable, le risque zéro n’existe pas, d’où qu’il puisse provenir, et pas seulement que de l’extérieur…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Ne laissez pas pénétrer des personnes que vous ne connaissez pas en même temps que vous dans les bâtiments de la Maisel, ne leur tenez pas la porte et n’autorisez pas quelqu’un </a:t>
            </a:r>
            <a:r>
              <a:rPr lang="fr-FR" sz="1200" b="1" kern="1200" dirty="0">
                <a:solidFill>
                  <a:schemeClr val="tx1"/>
                </a:solidFill>
                <a:effectLst/>
                <a:latin typeface="+mn-lt"/>
                <a:ea typeface="+mn-ea"/>
                <a:cs typeface="+mn-cs"/>
              </a:rPr>
              <a:t>de passer </a:t>
            </a:r>
            <a:r>
              <a:rPr lang="fr-FR" sz="1200" kern="1200" dirty="0">
                <a:solidFill>
                  <a:schemeClr val="tx1"/>
                </a:solidFill>
                <a:effectLst/>
                <a:latin typeface="+mn-lt"/>
                <a:ea typeface="+mn-ea"/>
                <a:cs typeface="+mn-cs"/>
              </a:rPr>
              <a:t>avec vous par le tourniquet du bâtiment U2, ce n’est pas pour rien que le tourniquet est conçu pour ne laisser passer qu’une seule personne à la fois…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êtes libre de recevoir qui bon vous semble dans votre logement mais vous êtes entièrement responsable des personnes que vous faites pénétrer dans les bâtiments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et au cas où vos visiteurs seraient impliqués dans des délits ou dégradations, vous seriez directement inquiétés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Prenez soin de verrouiller la porte de votre logement quand vous le quittez, et nous vous conseillons de le faire systématiquement lorsque vous êtes à l’intérieur, comme vous le feriez sans doute chez vous ;  sachez que les assurances ne remboursent pas en cas de cambriolage sans effraction.</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14</a:t>
            </a:fld>
            <a:endParaRPr lang="fr-FR"/>
          </a:p>
        </p:txBody>
      </p:sp>
    </p:spTree>
    <p:extLst>
      <p:ext uri="{BB962C8B-B14F-4D97-AF65-F5344CB8AC3E}">
        <p14:creationId xmlns:p14="http://schemas.microsoft.com/office/powerpoint/2010/main" val="2462156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Pour clôturer ce tour d’horizon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n’ignorez pas la Charte de fonctionnement qui est le règlement intérieur de l’association ; vous vous êtes engagé à la respecter en signant votre acte d’adhésion, il y a des règles qu’il convient d’observer, l’essentiel est résumé sur cette page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respect des biens et des personnes est de rigueur et </a:t>
            </a:r>
            <a:r>
              <a:rPr lang="fr-FR" sz="1200" b="1" kern="1200" dirty="0">
                <a:solidFill>
                  <a:schemeClr val="tx1"/>
                </a:solidFill>
                <a:effectLst/>
                <a:latin typeface="+mn-lt"/>
                <a:ea typeface="+mn-ea"/>
                <a:cs typeface="+mn-cs"/>
              </a:rPr>
              <a:t>j’insiste en particulier sur les problèmes liés au tapage nocturne </a:t>
            </a:r>
            <a:r>
              <a:rPr lang="fr-FR" sz="1200" kern="1200" dirty="0">
                <a:solidFill>
                  <a:schemeClr val="tx1"/>
                </a:solidFill>
                <a:effectLst/>
                <a:latin typeface="+mn-lt"/>
                <a:ea typeface="+mn-ea"/>
                <a:cs typeface="+mn-cs"/>
              </a:rPr>
              <a:t>qui sont sanctionnés car le droit au repos d’autrui doit être respecté, y porter atteinte est un délit devant la Loi.</a:t>
            </a:r>
          </a:p>
          <a:p>
            <a:r>
              <a:rPr lang="fr-FR" sz="1200" kern="1200" dirty="0">
                <a:solidFill>
                  <a:schemeClr val="tx1"/>
                </a:solidFill>
                <a:effectLst/>
                <a:latin typeface="+mn-lt"/>
                <a:ea typeface="+mn-ea"/>
                <a:cs typeface="+mn-cs"/>
              </a:rPr>
              <a:t>A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vous aurez la chance de côtoyer des étudiants internationaux de différentes cultures qui n’ont pas les mêmes goûts ni le même mode de vie que nous, ce sont autant de richesses à découvrir et à échanger au cours</a:t>
            </a:r>
            <a:r>
              <a:rPr lang="fr-FR" sz="1200" kern="1200" baseline="0" dirty="0">
                <a:solidFill>
                  <a:schemeClr val="tx1"/>
                </a:solidFill>
                <a:effectLst/>
                <a:latin typeface="+mn-lt"/>
                <a:ea typeface="+mn-ea"/>
                <a:cs typeface="+mn-cs"/>
              </a:rPr>
              <a:t> de votre v</a:t>
            </a:r>
            <a:r>
              <a:rPr lang="fr-FR" sz="1200" kern="1200" dirty="0">
                <a:solidFill>
                  <a:schemeClr val="tx1"/>
                </a:solidFill>
                <a:effectLst/>
                <a:latin typeface="+mn-lt"/>
                <a:ea typeface="+mn-ea"/>
                <a:cs typeface="+mn-cs"/>
              </a:rPr>
              <a:t>ie étudiante.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conclure, j’espère vous avoir donné suffisamment d’informations et surtout le moyen de les retrouver.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Mon bureau est ouvert, n’hésitez pas à venir me rencontrer, en particulier si vous avez des problèmes de quelque nature que ce soit, ne les gardez pas pour vous ! Nous savons écouter, nous saurons mettre en place des solutions adaptées et nous saurons aussi vous orienter auprès de personnes compétentes sur le campus.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Je vous souhaite un très agréable séjour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et je cède maintenant la parole à Magali.</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15</a:t>
            </a:fld>
            <a:endParaRPr lang="fr-FR"/>
          </a:p>
        </p:txBody>
      </p:sp>
    </p:spTree>
    <p:extLst>
      <p:ext uri="{BB962C8B-B14F-4D97-AF65-F5344CB8AC3E}">
        <p14:creationId xmlns:p14="http://schemas.microsoft.com/office/powerpoint/2010/main" val="301213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Les logements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sont éligibles aux APL et ALS selon les bâtiments.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bâtiments concernés par de l’ALS sont le U1, U2, U3 et U4</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bâtiments concernés par de l’APL sont les U5 ; U6 et U7</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L’ALS est versée directement à l’allocataire au contraire de l’APL qui, elle est versée au bailleur et déduit de votre loyer.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IMPORTANT : Les demandes d’aide au logement se font uniquement lorsque vous aurez  pris possession de votre logement. Il est inutile et surtout peut porter à confusion auprès de la CAF d’effectuer votre demande avant votre arrivée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16</a:t>
            </a:fld>
            <a:endParaRPr lang="fr-FR"/>
          </a:p>
        </p:txBody>
      </p:sp>
    </p:spTree>
    <p:extLst>
      <p:ext uri="{BB962C8B-B14F-4D97-AF65-F5344CB8AC3E}">
        <p14:creationId xmlns:p14="http://schemas.microsoft.com/office/powerpoint/2010/main" val="224514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Avant d’effectuer votre demande de prestation en ligne sur le site de la CAF, il faut vous munir de votre propre RIB ainsi que votre numéro de Sécurité Sociale.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demandes sont à effectuer dans le mois de votre arrivée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rappel, il n’ y a pas de rétroactivité à la CAF.</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Par ailleurs j’attire votre attention sur le délai de traitement de vos dossiers à la CAF, il est d’environ de 2 mois avant le premier versement des APL ou ALS. Bien entendu si </a:t>
            </a:r>
            <a:r>
              <a:rPr lang="fr-FR" sz="1200" kern="1200" dirty="0" err="1">
                <a:solidFill>
                  <a:schemeClr val="tx1"/>
                </a:solidFill>
                <a:effectLst/>
                <a:latin typeface="+mn-lt"/>
                <a:ea typeface="+mn-ea"/>
                <a:cs typeface="+mn-cs"/>
              </a:rPr>
              <a:t>ovus</a:t>
            </a:r>
            <a:r>
              <a:rPr lang="fr-FR" sz="1200" kern="1200" dirty="0">
                <a:solidFill>
                  <a:schemeClr val="tx1"/>
                </a:solidFill>
                <a:effectLst/>
                <a:latin typeface="+mn-lt"/>
                <a:ea typeface="+mn-ea"/>
                <a:cs typeface="+mn-cs"/>
              </a:rPr>
              <a:t> vous êtes inscrit en temps et en heure, dans ce cas la rétroactivité fonctionne. Seule la date d’inscription en ligne fait foi.</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D’autre part, vous pouvez pour diverses raisons ne pas terminer votre saisie en ligne, dans ce cas la CAF vous proposera un numéro de sauvegarde qui vous permettra de vous connecter ultérieurement et finir votre saisie.</a:t>
            </a:r>
          </a:p>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17</a:t>
            </a:fld>
            <a:endParaRPr lang="fr-FR"/>
          </a:p>
        </p:txBody>
      </p:sp>
    </p:spTree>
    <p:extLst>
      <p:ext uri="{BB962C8B-B14F-4D97-AF65-F5344CB8AC3E}">
        <p14:creationId xmlns:p14="http://schemas.microsoft.com/office/powerpoint/2010/main" val="3851663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fontScale="92500" lnSpcReduction="20000"/>
          </a:bodyPr>
          <a:lstStyle/>
          <a:p>
            <a:r>
              <a:rPr lang="fr-FR" sz="1200" kern="1200" dirty="0">
                <a:solidFill>
                  <a:schemeClr val="tx1"/>
                </a:solidFill>
                <a:effectLst/>
                <a:latin typeface="+mn-lt"/>
                <a:ea typeface="+mn-ea"/>
                <a:cs typeface="+mn-cs"/>
              </a:rPr>
              <a:t>Lors de votre demande de prestation en ligne sur le site de la CAF vous aurez une question sur laquelle il est important de ne pas se tromper, à savoir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étudiants logés au U1, U2, U3 et U4 devront cocher « FOYER HORS CROUS »</a:t>
            </a:r>
          </a:p>
          <a:p>
            <a:r>
              <a:rPr lang="fr-FR" sz="1200" kern="1200" dirty="0">
                <a:solidFill>
                  <a:schemeClr val="tx1"/>
                </a:solidFill>
                <a:effectLst/>
                <a:latin typeface="+mn-lt"/>
                <a:ea typeface="+mn-ea"/>
                <a:cs typeface="+mn-cs"/>
              </a:rPr>
              <a:t>Et les étudiants logés aux U5, U6 et U7 devront eux, cocher « LOCATAIRE OU COLOCATAIRE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vous étiez ou êtes allocataire dans une autre CAF que celle de l’Essonne, il vous faudra avant tout effectuer un changement de situation sur votre compte CAF , en l’occurrence votre nouvelle  adresse et ensuite refaire une demande de prestation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POINT IMPORTANT/ Lorsque votre saisie est terminée, vous devez impérativement effectuer une sauvegarde de votre récapitulatif et imprimer l’attestation de loyer ou attestation de résidence en foyer. Ce formulaire est à remettre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qui le complètera, il vous sera restitué afin de l’adresser à la CAF d’</a:t>
            </a:r>
            <a:r>
              <a:rPr lang="fr-FR" sz="1200" kern="1200" dirty="0" err="1">
                <a:solidFill>
                  <a:schemeClr val="tx1"/>
                </a:solidFill>
                <a:effectLst/>
                <a:latin typeface="+mn-lt"/>
                <a:ea typeface="+mn-ea"/>
                <a:cs typeface="+mn-cs"/>
              </a:rPr>
              <a:t>evry</a:t>
            </a:r>
            <a:r>
              <a:rPr lang="fr-FR" sz="1200" kern="1200" dirty="0">
                <a:solidFill>
                  <a:schemeClr val="tx1"/>
                </a:solidFill>
                <a:effectLst/>
                <a:latin typeface="+mn-lt"/>
                <a:ea typeface="+mn-ea"/>
                <a:cs typeface="+mn-cs"/>
              </a:rPr>
              <a:t> dont l’adresse vous sera communiquée.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c’est votre première demande, votre numéro d’allocataire sera précisé sur votre récapitulatif , il vous permettra de vous connecter à votre compte après avoir reçu par voie postale votre code secret.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DERNIER POINT : afin de vous aider à effectuer ces démarches , il  sera mis à votre disposition sur l’espace numérique de </a:t>
            </a:r>
            <a:r>
              <a:rPr lang="fr-FR" sz="1200" kern="1200" dirty="0" err="1">
                <a:solidFill>
                  <a:schemeClr val="tx1"/>
                </a:solidFill>
                <a:effectLst/>
                <a:latin typeface="+mn-lt"/>
                <a:ea typeface="+mn-ea"/>
                <a:cs typeface="+mn-cs"/>
              </a:rPr>
              <a:t>Ecampus</a:t>
            </a:r>
            <a:r>
              <a:rPr lang="fr-FR" sz="1200" kern="1200" dirty="0">
                <a:solidFill>
                  <a:schemeClr val="tx1"/>
                </a:solidFill>
                <a:effectLst/>
                <a:latin typeface="+mn-lt"/>
                <a:ea typeface="+mn-ea"/>
                <a:cs typeface="+mn-cs"/>
              </a:rPr>
              <a:t> dans la page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 2 tutos , 1 sur l’ALS et l’autre sur l’APL.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Petit RAPPEL pour les étudiants non CEE, n’attendez pas d’être en possession de votre titre de séjour ou timbre de l’OFFI pour effectuer votre demande car même si  le paiement de la CAF ne pourra se faire qu’à réception de ces documents il est nécessaire d’être enregistrer auprès de la CAF dès votre arrivée.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Voila , en espérant vous avoir apporter des renseignements utiles, je vous remercie de m’avoir écouter et vous souhaite la bienvenue dès la rentrée </a:t>
            </a:r>
          </a:p>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18</a:t>
            </a:fld>
            <a:endParaRPr lang="fr-FR"/>
          </a:p>
        </p:txBody>
      </p:sp>
    </p:spTree>
    <p:extLst>
      <p:ext uri="{BB962C8B-B14F-4D97-AF65-F5344CB8AC3E}">
        <p14:creationId xmlns:p14="http://schemas.microsoft.com/office/powerpoint/2010/main" val="59924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24</a:t>
            </a:fld>
            <a:endParaRPr lang="fr-FR"/>
          </a:p>
        </p:txBody>
      </p:sp>
    </p:spTree>
    <p:extLst>
      <p:ext uri="{BB962C8B-B14F-4D97-AF65-F5344CB8AC3E}">
        <p14:creationId xmlns:p14="http://schemas.microsoft.com/office/powerpoint/2010/main" val="139041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25</a:t>
            </a:fld>
            <a:endParaRPr lang="fr-FR"/>
          </a:p>
        </p:txBody>
      </p:sp>
    </p:spTree>
    <p:extLst>
      <p:ext uri="{BB962C8B-B14F-4D97-AF65-F5344CB8AC3E}">
        <p14:creationId xmlns:p14="http://schemas.microsoft.com/office/powerpoint/2010/main" val="187065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Cette présentation comporte 4 points.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ma part, je détaillerai les 3 premiers qui ont pour objectif de vous donner l’essentiel à connaitre sur l’organisation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puis des Informations pratiques, et enfin des conseils pour que votre vie à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se déroule dans les meilleures conditions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4</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point est consacré aux Aides au logement et vous sera exposé ensuite par Magali.</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2</a:t>
            </a:fld>
            <a:endParaRPr lang="fr-FR"/>
          </a:p>
        </p:txBody>
      </p:sp>
    </p:spTree>
    <p:extLst>
      <p:ext uri="{BB962C8B-B14F-4D97-AF65-F5344CB8AC3E}">
        <p14:creationId xmlns:p14="http://schemas.microsoft.com/office/powerpoint/2010/main" val="15322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La MAISEL </a:t>
            </a:r>
            <a:r>
              <a:rPr lang="fr-FR" sz="1200" b="1" kern="1200" dirty="0">
                <a:solidFill>
                  <a:schemeClr val="tx1"/>
                </a:solidFill>
                <a:effectLst/>
                <a:latin typeface="+mn-lt"/>
                <a:ea typeface="+mn-ea"/>
                <a:cs typeface="+mn-cs"/>
              </a:rPr>
              <a:t>est une association loi 1901 qui gère un foyer-logement, ce </a:t>
            </a:r>
            <a:r>
              <a:rPr lang="fr-FR" sz="1200" kern="1200" dirty="0">
                <a:solidFill>
                  <a:schemeClr val="tx1"/>
                </a:solidFill>
                <a:effectLst/>
                <a:latin typeface="+mn-lt"/>
                <a:ea typeface="+mn-ea"/>
                <a:cs typeface="+mn-cs"/>
              </a:rPr>
              <a:t>n’est pas un bailleur, les foyers-logement sont régis par des textes juridiques spécifiques ; ainsi, vous ne réglerez pas un loyer mais une redevance mensuelle qui prend en compte toutes les charges de votre logement, mais aussi celles des parties communes ainsi que celles qui sont inhérentes à diverses prestations comme les laveries par exemple.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règlerez également une cotisation mensuelle comme tout adhérent d’une association,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tant qu’association agréée, de par son objet et sa mission sociale, la Maisel est conventionnée et les résidents sont susceptibles de percevoir des allocations d’aide au logement s’ils sont éligibles à la Caisse d’Allocations Familiales. </a:t>
            </a:r>
          </a:p>
          <a:p>
            <a:r>
              <a:rPr lang="fr-FR" sz="1200" kern="1200" dirty="0">
                <a:solidFill>
                  <a:schemeClr val="tx1"/>
                </a:solidFill>
                <a:effectLst/>
                <a:latin typeface="+mn-lt"/>
                <a:ea typeface="+mn-ea"/>
                <a:cs typeface="+mn-cs"/>
              </a:rPr>
              <a:t>Une convention lie la Maisel aux 2 Ecoles IMT-BS et TSP, notre capacité de près de 900 lits permet aux étudiants des 2 Ecoles qui le souhaitent de se loger à des tarifs des plus compétitifs ; </a:t>
            </a:r>
          </a:p>
          <a:p>
            <a:r>
              <a:rPr lang="fr-FR" sz="1200" kern="1200" dirty="0">
                <a:solidFill>
                  <a:schemeClr val="tx1"/>
                </a:solidFill>
                <a:effectLst/>
                <a:latin typeface="+mn-lt"/>
                <a:ea typeface="+mn-ea"/>
                <a:cs typeface="+mn-cs"/>
              </a:rPr>
              <a:t>C’est une forte valeur ajoutée qui contribue à valoriser l’image des Ecoles et du campus,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Maisel participe également au développement de la vie associative au travers d’aides pour la réalisation de projets associatifs d’intérêt commun, comme par exemple le déploiement du réseau dans les logements.</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3</a:t>
            </a:fld>
            <a:endParaRPr lang="fr-FR"/>
          </a:p>
        </p:txBody>
      </p:sp>
    </p:spTree>
    <p:extLst>
      <p:ext uri="{BB962C8B-B14F-4D97-AF65-F5344CB8AC3E}">
        <p14:creationId xmlns:p14="http://schemas.microsoft.com/office/powerpoint/2010/main" val="402215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La gouvernance de la Maisel est confiée à un Conseil d’Administration qui comprend 14 membres dont 7 représentants de chaque Ecole, le représentant des anciens et 7 étudiants ; retenez que la force de proposition étudiante est largement représentée et qu’il est de votre intérêt de voter chaque année pour élire vos représentants.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gestion opérationnelle de la Maisel est confiée à une équipe de 9 salariés qui se compose d’une</a:t>
            </a:r>
            <a:r>
              <a:rPr lang="fr-FR" sz="1200" kern="1200" baseline="0" dirty="0">
                <a:solidFill>
                  <a:schemeClr val="tx1"/>
                </a:solidFill>
                <a:effectLst/>
                <a:latin typeface="+mn-lt"/>
                <a:ea typeface="+mn-ea"/>
                <a:cs typeface="+mn-cs"/>
              </a:rPr>
              <a:t> équipe administrative et d’une équipe </a:t>
            </a:r>
            <a:r>
              <a:rPr lang="fr-FR" sz="1200" kern="1200" dirty="0">
                <a:solidFill>
                  <a:schemeClr val="tx1"/>
                </a:solidFill>
                <a:effectLst/>
                <a:latin typeface="+mn-lt"/>
                <a:ea typeface="+mn-ea"/>
                <a:cs typeface="+mn-cs"/>
              </a:rPr>
              <a:t>technique.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L’équipe administrative, en plus de l’administration, les hébergements et les dossiers des adhérents, vous accompagne dans vos démarches administratives et peut répondre à toute problématique financière.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L’équipe technique assure la maintenance des logements et des locaux communs et participe également aux travaux de rénovation du patrimoine de la Maisel ; en cas de problème technique dans votre logement, ils interviendront pour le résoudre rapidement</a:t>
            </a:r>
            <a:r>
              <a:rPr lang="fr-FR" sz="1200" kern="1200" baseline="0" dirty="0">
                <a:solidFill>
                  <a:schemeClr val="tx1"/>
                </a:solidFill>
                <a:effectLst/>
                <a:latin typeface="+mn-lt"/>
                <a:ea typeface="+mn-ea"/>
                <a:cs typeface="+mn-cs"/>
              </a:rPr>
              <a:t> pendant les heures d’ouverture de la Maisel et en cas de danger ou pour votre sécurité 24h sur 24</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4</a:t>
            </a:fld>
            <a:endParaRPr lang="fr-FR"/>
          </a:p>
        </p:txBody>
      </p:sp>
    </p:spTree>
    <p:extLst>
      <p:ext uri="{BB962C8B-B14F-4D97-AF65-F5344CB8AC3E}">
        <p14:creationId xmlns:p14="http://schemas.microsoft.com/office/powerpoint/2010/main" val="408037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Il est important de savoir où nous trouver : Les bureaux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sont situés au </a:t>
            </a:r>
            <a:r>
              <a:rPr lang="fr-FR" sz="1200" kern="1200" dirty="0" err="1">
                <a:solidFill>
                  <a:schemeClr val="tx1"/>
                </a:solidFill>
                <a:effectLst/>
                <a:latin typeface="+mn-lt"/>
                <a:ea typeface="+mn-ea"/>
                <a:cs typeface="+mn-cs"/>
              </a:rPr>
              <a:t>rez</a:t>
            </a:r>
            <a:r>
              <a:rPr lang="fr-FR" sz="1200" kern="1200" dirty="0">
                <a:solidFill>
                  <a:schemeClr val="tx1"/>
                </a:solidFill>
                <a:effectLst/>
                <a:latin typeface="+mn-lt"/>
                <a:ea typeface="+mn-ea"/>
                <a:cs typeface="+mn-cs"/>
              </a:rPr>
              <a:t> de chaussée du bâtiment U2, dont voici le plan sur cette page.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des raisons de sécurité, l’accès principal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se fait par un tourniquet comme pour l’entrée du campus, et nécessite un badge</a:t>
            </a:r>
          </a:p>
          <a:p>
            <a:r>
              <a:rPr lang="fr-FR" sz="1200" kern="1200" dirty="0">
                <a:solidFill>
                  <a:schemeClr val="tx1"/>
                </a:solidFill>
                <a:effectLst/>
                <a:latin typeface="+mn-lt"/>
                <a:ea typeface="+mn-ea"/>
                <a:cs typeface="+mn-cs"/>
              </a:rPr>
              <a:t>A une dizaine de mètres sur la droite du tourniquet se trouve l’accès réservé aux personnes à mobilité réduite, également accessible sur demande si vous avez des bagages volumineux.</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Nos bureaux se composent de 2 deux guichets dont le principal est l’accueil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c’est ici que vous devez vous rendre pour tous renseignements ou formalités d’ordre général.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toute question particulière ou pour</a:t>
            </a:r>
            <a:r>
              <a:rPr lang="fr-FR" sz="1200" kern="1200" baseline="0" dirty="0">
                <a:solidFill>
                  <a:schemeClr val="tx1"/>
                </a:solidFill>
                <a:effectLst/>
                <a:latin typeface="+mn-lt"/>
                <a:ea typeface="+mn-ea"/>
                <a:cs typeface="+mn-cs"/>
              </a:rPr>
              <a:t> me rencontrer</a:t>
            </a:r>
            <a:r>
              <a:rPr lang="fr-FR" sz="1200" kern="1200" dirty="0">
                <a:solidFill>
                  <a:schemeClr val="tx1"/>
                </a:solidFill>
                <a:effectLst/>
                <a:latin typeface="+mn-lt"/>
                <a:ea typeface="+mn-ea"/>
                <a:cs typeface="+mn-cs"/>
              </a:rPr>
              <a:t>, adressez-vous au bureau de Direction</a:t>
            </a:r>
            <a:r>
              <a:rPr lang="fr-FR" sz="1200" kern="1200" baseline="0" dirty="0">
                <a:solidFill>
                  <a:schemeClr val="tx1"/>
                </a:solidFill>
                <a:effectLst/>
                <a:latin typeface="+mn-lt"/>
                <a:ea typeface="+mn-ea"/>
                <a:cs typeface="+mn-cs"/>
              </a:rPr>
              <a:t> aux heures d’ouvertures indiquées.</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Attention à nos horaires, les bureaux sont fermés le</a:t>
            </a:r>
            <a:r>
              <a:rPr lang="fr-FR" sz="1200" kern="1200" baseline="0" dirty="0">
                <a:solidFill>
                  <a:schemeClr val="tx1"/>
                </a:solidFill>
                <a:effectLst/>
                <a:latin typeface="+mn-lt"/>
                <a:ea typeface="+mn-ea"/>
                <a:cs typeface="+mn-cs"/>
              </a:rPr>
              <a:t> matin pour l’accueil et la Direction (fermée le mercredi toute la journée</a:t>
            </a:r>
            <a:r>
              <a:rPr lang="fr-FR" sz="1200" kern="1200" dirty="0">
                <a:solidFill>
                  <a:schemeClr val="tx1"/>
                </a:solidFill>
                <a:effectLst/>
                <a:latin typeface="+mn-lt"/>
                <a:ea typeface="+mn-ea"/>
                <a:cs typeface="+mn-cs"/>
              </a:rPr>
              <a:t>, sauf en période de rentrée.</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6</a:t>
            </a:fld>
            <a:endParaRPr lang="fr-FR"/>
          </a:p>
        </p:txBody>
      </p:sp>
    </p:spTree>
    <p:extLst>
      <p:ext uri="{BB962C8B-B14F-4D97-AF65-F5344CB8AC3E}">
        <p14:creationId xmlns:p14="http://schemas.microsoft.com/office/powerpoint/2010/main" val="33187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Vous trouverez le bureau du service technique dans le prolongement du hall du bâtiment U2 qui communique avec le bâtiment U1 ; </a:t>
            </a:r>
          </a:p>
          <a:p>
            <a:r>
              <a:rPr lang="fr-FR" sz="1200" kern="1200" dirty="0">
                <a:solidFill>
                  <a:schemeClr val="tx1"/>
                </a:solidFill>
                <a:effectLst/>
                <a:latin typeface="+mn-lt"/>
                <a:ea typeface="+mn-ea"/>
                <a:cs typeface="+mn-cs"/>
              </a:rPr>
              <a:t>les techniciens sont pratiquement toujours en intervention dans la journée, mais vous pourrez rencontrer le </a:t>
            </a:r>
            <a:r>
              <a:rPr lang="fr-FR" sz="1200" b="1" kern="1200" dirty="0">
                <a:solidFill>
                  <a:schemeClr val="tx1"/>
                </a:solidFill>
                <a:effectLst/>
                <a:latin typeface="+mn-lt"/>
                <a:ea typeface="+mn-ea"/>
                <a:cs typeface="+mn-cs"/>
              </a:rPr>
              <a:t>technicien d’astreinte entre 17h30 et 20h00 </a:t>
            </a:r>
            <a:r>
              <a:rPr lang="fr-FR" sz="1200" kern="1200" dirty="0">
                <a:solidFill>
                  <a:schemeClr val="tx1"/>
                </a:solidFill>
                <a:effectLst/>
                <a:latin typeface="+mn-lt"/>
                <a:ea typeface="+mn-ea"/>
                <a:cs typeface="+mn-cs"/>
              </a:rPr>
              <a:t>où il tient une permanence.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vous avez un problème extrêmement urgent à régler juste après l’heure de fermeture de nos bureaux, par exemple une perte de clé ou un souci de badge, c’est à lui qu’il faut venir s’adresser </a:t>
            </a:r>
            <a:r>
              <a:rPr lang="fr-FR" sz="1200" b="1" kern="1200" dirty="0">
                <a:solidFill>
                  <a:schemeClr val="tx1"/>
                </a:solidFill>
                <a:effectLst/>
                <a:latin typeface="+mn-lt"/>
                <a:ea typeface="+mn-ea"/>
                <a:cs typeface="+mn-cs"/>
              </a:rPr>
              <a:t>avant 22h00</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J’exige</a:t>
            </a:r>
            <a:r>
              <a:rPr lang="fr-FR" sz="1200" kern="1200" baseline="0" dirty="0">
                <a:solidFill>
                  <a:schemeClr val="tx1"/>
                </a:solidFill>
                <a:effectLst/>
                <a:latin typeface="+mn-lt"/>
                <a:ea typeface="+mn-ea"/>
                <a:cs typeface="+mn-cs"/>
              </a:rPr>
              <a:t> que le</a:t>
            </a:r>
            <a:r>
              <a:rPr lang="fr-FR" sz="1200" kern="1200" dirty="0">
                <a:solidFill>
                  <a:schemeClr val="tx1"/>
                </a:solidFill>
                <a:effectLst/>
                <a:latin typeface="+mn-lt"/>
                <a:ea typeface="+mn-ea"/>
                <a:cs typeface="+mn-cs"/>
              </a:rPr>
              <a:t>s astreintes</a:t>
            </a:r>
            <a:r>
              <a:rPr lang="fr-FR" sz="1200" kern="1200" baseline="0" dirty="0">
                <a:solidFill>
                  <a:schemeClr val="tx1"/>
                </a:solidFill>
                <a:effectLst/>
                <a:latin typeface="+mn-lt"/>
                <a:ea typeface="+mn-ea"/>
                <a:cs typeface="+mn-cs"/>
              </a:rPr>
              <a:t> de nuit ne soient utilisées que pour des urgences qui touchent la sécurité des biens et des personnes. </a:t>
            </a:r>
            <a:r>
              <a:rPr lang="fr-FR" sz="1200" b="1" kern="1200" baseline="0" dirty="0">
                <a:solidFill>
                  <a:schemeClr val="tx1"/>
                </a:solidFill>
                <a:effectLst/>
                <a:latin typeface="+mn-lt"/>
                <a:ea typeface="+mn-ea"/>
                <a:cs typeface="+mn-cs"/>
              </a:rPr>
              <a:t>Toute intervention d’un technicien la nuit pour perte ou souci de badge vous sera facturée sur la redevance en fin de mois.</a:t>
            </a:r>
            <a:endParaRPr lang="fr-FR" b="1"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7</a:t>
            </a:fld>
            <a:endParaRPr lang="fr-FR"/>
          </a:p>
        </p:txBody>
      </p:sp>
    </p:spTree>
    <p:extLst>
      <p:ext uri="{BB962C8B-B14F-4D97-AF65-F5344CB8AC3E}">
        <p14:creationId xmlns:p14="http://schemas.microsoft.com/office/powerpoint/2010/main" val="427757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Vous serez probablement inondés d’informations à votre arrivée et durant votre semaine d’intégration et vous ne pouvez pas tout mémoriser, mais il est indispensable de rester informé et surtout, de savoir où retrouver les informations ; je vous donne ici les moyens de les retrouver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Consultez le site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en particulier la rubrique information pratiques, la charte de fonctionnement qui est le règlement intérieur de l’association</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Référez-vous aux documents qui vous été adressé par mail avant votre arrivée, ainsi que ceux fournis dans une pochette lors de votre accueil </a:t>
            </a:r>
          </a:p>
          <a:p>
            <a:pPr lvl="0"/>
            <a:endParaRPr lang="fr-FR" sz="1200" b="1"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Connectez-vous sur la page </a:t>
            </a:r>
            <a:r>
              <a:rPr lang="fr-FR" sz="1200" b="1" kern="1200" dirty="0" err="1">
                <a:solidFill>
                  <a:schemeClr val="tx1"/>
                </a:solidFill>
                <a:effectLst/>
                <a:latin typeface="+mn-lt"/>
                <a:ea typeface="+mn-ea"/>
                <a:cs typeface="+mn-cs"/>
              </a:rPr>
              <a:t>Maisel</a:t>
            </a:r>
            <a:r>
              <a:rPr lang="fr-FR" sz="1200" b="1" kern="1200" dirty="0">
                <a:solidFill>
                  <a:schemeClr val="tx1"/>
                </a:solidFill>
                <a:effectLst/>
                <a:latin typeface="+mn-lt"/>
                <a:ea typeface="+mn-ea"/>
                <a:cs typeface="+mn-cs"/>
              </a:rPr>
              <a:t> d’</a:t>
            </a:r>
            <a:r>
              <a:rPr lang="fr-FR" sz="1200" b="1" kern="1200" dirty="0" err="1">
                <a:solidFill>
                  <a:schemeClr val="tx1"/>
                </a:solidFill>
                <a:effectLst/>
                <a:latin typeface="+mn-lt"/>
                <a:ea typeface="+mn-ea"/>
                <a:cs typeface="+mn-cs"/>
              </a:rPr>
              <a:t>ecampus</a:t>
            </a:r>
            <a:r>
              <a:rPr lang="fr-FR" sz="1200" b="1" kern="1200" dirty="0">
                <a:solidFill>
                  <a:schemeClr val="tx1"/>
                </a:solidFill>
                <a:effectLst/>
                <a:latin typeface="+mn-lt"/>
                <a:ea typeface="+mn-ea"/>
                <a:cs typeface="+mn-cs"/>
              </a:rPr>
              <a:t> où vous retrouverez la totalité des documents ainsi que tout ce qui concerne le </a:t>
            </a:r>
            <a:r>
              <a:rPr lang="fr-FR" sz="1200" b="1" kern="1200" dirty="0" err="1">
                <a:solidFill>
                  <a:schemeClr val="tx1"/>
                </a:solidFill>
                <a:effectLst/>
                <a:latin typeface="+mn-lt"/>
                <a:ea typeface="+mn-ea"/>
                <a:cs typeface="+mn-cs"/>
              </a:rPr>
              <a:t>process</a:t>
            </a:r>
            <a:r>
              <a:rPr lang="fr-FR" sz="1200" b="1" kern="1200" dirty="0">
                <a:solidFill>
                  <a:schemeClr val="tx1"/>
                </a:solidFill>
                <a:effectLst/>
                <a:latin typeface="+mn-lt"/>
                <a:ea typeface="+mn-ea"/>
                <a:cs typeface="+mn-cs"/>
              </a:rPr>
              <a:t> des demandes d’aides au logement, Magali vous en parlera tout à l’heure…</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N’ignorez pas nos mails et faites en sorte qu’il ne tombent pas dans vos spams ! Nous en envoyons très peu, il est de votre responsabilité de les considérer comme prioritaires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Enfin, les numéros de téléphone et procédures d’urgence sont affichées au dos de la porte de votre logement</a:t>
            </a:r>
          </a:p>
          <a:p>
            <a:pPr lvl="0"/>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8</a:t>
            </a:fld>
            <a:endParaRPr lang="fr-FR"/>
          </a:p>
        </p:txBody>
      </p:sp>
    </p:spTree>
    <p:extLst>
      <p:ext uri="{BB962C8B-B14F-4D97-AF65-F5344CB8AC3E}">
        <p14:creationId xmlns:p14="http://schemas.microsoft.com/office/powerpoint/2010/main" val="291533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lnSpcReduction="10000"/>
          </a:bodyPr>
          <a:lstStyle/>
          <a:p>
            <a:r>
              <a:rPr lang="fr-FR" sz="1200" kern="1200" dirty="0">
                <a:solidFill>
                  <a:schemeClr val="tx1"/>
                </a:solidFill>
                <a:effectLst/>
                <a:latin typeface="+mn-lt"/>
                <a:ea typeface="+mn-ea"/>
                <a:cs typeface="+mn-cs"/>
              </a:rPr>
              <a:t>Voici l’une des pages les plus importantes de cette présentation, retenez qu’il y a un numéro de téléphone, celui du service technique qui est le  </a:t>
            </a:r>
            <a:r>
              <a:rPr lang="fr-FR" sz="1200" b="1" kern="1200" dirty="0">
                <a:solidFill>
                  <a:schemeClr val="tx1"/>
                </a:solidFill>
                <a:effectLst/>
                <a:latin typeface="+mn-lt"/>
                <a:ea typeface="+mn-ea"/>
                <a:cs typeface="+mn-cs"/>
              </a:rPr>
              <a:t>01 60 76 40 71</a:t>
            </a:r>
            <a:r>
              <a:rPr lang="fr-FR" sz="1200" kern="1200" dirty="0">
                <a:solidFill>
                  <a:schemeClr val="tx1"/>
                </a:solidFill>
                <a:effectLst/>
                <a:latin typeface="+mn-lt"/>
                <a:ea typeface="+mn-ea"/>
                <a:cs typeface="+mn-cs"/>
              </a:rPr>
              <a:t> et une adresse e mail  </a:t>
            </a:r>
            <a:r>
              <a:rPr lang="fr-FR" sz="1200" b="1" u="sng" kern="1200" dirty="0">
                <a:solidFill>
                  <a:schemeClr val="tx1"/>
                </a:solidFill>
                <a:effectLst/>
                <a:latin typeface="+mn-lt"/>
                <a:ea typeface="+mn-ea"/>
                <a:cs typeface="+mn-cs"/>
                <a:hlinkClick r:id="rId3"/>
              </a:rPr>
              <a:t>entretien-maisel@imtbs-tsp.eu</a:t>
            </a:r>
            <a:r>
              <a:rPr lang="fr-FR" sz="1200" kern="1200" dirty="0">
                <a:solidFill>
                  <a:schemeClr val="tx1"/>
                </a:solidFill>
                <a:effectLst/>
                <a:latin typeface="+mn-lt"/>
                <a:ea typeface="+mn-ea"/>
                <a:cs typeface="+mn-cs"/>
              </a:rPr>
              <a:t> qu’il faut absolument avoir à portée de main,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J’insiste, le numéro de téléphone du service technique n’est à utiliser qu’en cas d’extrême urgence, c’est-à-dire lorsqu’il peut y avoir mise en danger des biens ou des personnes (fuite importante, départ de feu, atteinte à la sécurité…).</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ATTENTION :</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il n’y a pas de gardien à la </a:t>
            </a:r>
            <a:r>
              <a:rPr lang="fr-FR" sz="1200" b="1"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il n’y a </a:t>
            </a:r>
            <a:r>
              <a:rPr lang="fr-FR" sz="1200" b="1" kern="1200" dirty="0">
                <a:solidFill>
                  <a:schemeClr val="tx1"/>
                </a:solidFill>
                <a:effectLst/>
                <a:latin typeface="+mn-lt"/>
                <a:ea typeface="+mn-ea"/>
                <a:cs typeface="+mn-cs"/>
              </a:rPr>
              <a:t>aucune intervention après 22h</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dehors des cas d’extrême urgence, le technicien d’astreinte ne doit pas être importuné pendant ses astreintes, celles-ci sont strictement cadrées dans son contrat de travail.</a:t>
            </a:r>
          </a:p>
          <a:p>
            <a:pPr lvl="0"/>
            <a:r>
              <a:rPr lang="fr-FR" sz="1200" kern="1200" dirty="0">
                <a:solidFill>
                  <a:schemeClr val="tx1"/>
                </a:solidFill>
                <a:effectLst/>
                <a:latin typeface="+mn-lt"/>
                <a:ea typeface="+mn-ea"/>
                <a:cs typeface="+mn-cs"/>
              </a:rPr>
              <a:t>En particulier en cas de perte de clé ou de badge après 22h, il faudra demander l’hospitalité à l’un ou l’une de vos camarades.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tout problème technique nécessitant une intervention dans votre logement, il faut en effectuer la demande par mail, cela vaut autorisation de pénétrer dans votre logement et une réponse vous sera systématiquement donnée.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le cas où il serait nécessaire d’aller dans votre logement pendant votre absence, un avis de passage sera laissé dans votre logement.</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9</a:t>
            </a:fld>
            <a:endParaRPr lang="fr-FR"/>
          </a:p>
        </p:txBody>
      </p:sp>
    </p:spTree>
    <p:extLst>
      <p:ext uri="{BB962C8B-B14F-4D97-AF65-F5344CB8AC3E}">
        <p14:creationId xmlns:p14="http://schemas.microsoft.com/office/powerpoint/2010/main" val="401430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r>
              <a:rPr lang="fr-FR" sz="1200" kern="1200" dirty="0">
                <a:solidFill>
                  <a:schemeClr val="tx1"/>
                </a:solidFill>
                <a:effectLst/>
                <a:latin typeface="+mn-lt"/>
                <a:ea typeface="+mn-ea"/>
                <a:cs typeface="+mn-cs"/>
              </a:rPr>
              <a:t>J’aborde maintenant quelques points concernant la sécurité</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badge est indispensable pour pénétrer dans les bâtiments de la </a:t>
            </a:r>
            <a:r>
              <a:rPr lang="fr-FR" sz="1200" kern="1200" dirty="0" err="1">
                <a:solidFill>
                  <a:schemeClr val="tx1"/>
                </a:solidFill>
                <a:effectLst/>
                <a:latin typeface="+mn-lt"/>
                <a:ea typeface="+mn-ea"/>
                <a:cs typeface="+mn-cs"/>
              </a:rPr>
              <a:t>Maisel</a:t>
            </a:r>
            <a:r>
              <a:rPr lang="fr-FR" sz="1200" kern="1200" dirty="0">
                <a:solidFill>
                  <a:schemeClr val="tx1"/>
                </a:solidFill>
                <a:effectLst/>
                <a:latin typeface="+mn-lt"/>
                <a:ea typeface="+mn-ea"/>
                <a:cs typeface="+mn-cs"/>
              </a:rPr>
              <a:t>, ne laissez pas n’importe qui pénétrer en même temps que vous, il en va de votre sécurité et de celle des autres ! Ne prêtez pas votre badge, et à plus forte raison si votre logement est équipé d’une serrure électronique…</a:t>
            </a:r>
            <a:endParaRPr lang="fr-FR" dirty="0"/>
          </a:p>
        </p:txBody>
      </p:sp>
      <p:sp>
        <p:nvSpPr>
          <p:cNvPr id="4" name="Espace réservé du numéro de diapositive 3"/>
          <p:cNvSpPr>
            <a:spLocks noGrp="1"/>
          </p:cNvSpPr>
          <p:nvPr>
            <p:ph type="sldNum" sz="quarter" idx="10"/>
          </p:nvPr>
        </p:nvSpPr>
        <p:spPr/>
        <p:txBody>
          <a:bodyPr/>
          <a:lstStyle/>
          <a:p>
            <a:fld id="{E42D7B03-C26A-4F40-8460-2928370C81D8}" type="slidenum">
              <a:rPr lang="fr-FR" smtClean="0"/>
              <a:pPr/>
              <a:t>10</a:t>
            </a:fld>
            <a:endParaRPr lang="fr-FR"/>
          </a:p>
        </p:txBody>
      </p:sp>
    </p:spTree>
    <p:extLst>
      <p:ext uri="{BB962C8B-B14F-4D97-AF65-F5344CB8AC3E}">
        <p14:creationId xmlns:p14="http://schemas.microsoft.com/office/powerpoint/2010/main" val="236308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r-FR"/>
          </a:p>
        </p:txBody>
      </p:sp>
      <p:sp>
        <p:nvSpPr>
          <p:cNvPr id="57346"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r>
              <a:rPr lang="fr-FR"/>
              <a:t>Cliquez pour modifier le style du titre</a:t>
            </a:r>
          </a:p>
        </p:txBody>
      </p:sp>
      <p:sp>
        <p:nvSpPr>
          <p:cNvPr id="57347"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fr-FR"/>
              <a:t>Cliquez pour modifier le style des sous-titres du masque</a:t>
            </a:r>
          </a:p>
        </p:txBody>
      </p:sp>
      <p:sp>
        <p:nvSpPr>
          <p:cNvPr id="5" name="Rectangle 5"/>
          <p:cNvSpPr>
            <a:spLocks noGrp="1" noChangeArrowheads="1"/>
          </p:cNvSpPr>
          <p:nvPr>
            <p:ph type="ftr" sz="quarter" idx="10"/>
          </p:nvPr>
        </p:nvSpPr>
        <p:spPr/>
        <p:txBody>
          <a:bodyPr/>
          <a:lstStyle>
            <a:lvl1pPr>
              <a:defRPr smtClean="0"/>
            </a:lvl1pPr>
          </a:lstStyle>
          <a:p>
            <a:pPr>
              <a:defRPr/>
            </a:pPr>
            <a:endParaRPr lang="fr-FR"/>
          </a:p>
        </p:txBody>
      </p:sp>
      <p:sp>
        <p:nvSpPr>
          <p:cNvPr id="6" name="Rectangle 6"/>
          <p:cNvSpPr>
            <a:spLocks noGrp="1" noChangeArrowheads="1"/>
          </p:cNvSpPr>
          <p:nvPr>
            <p:ph type="sldNum" sz="quarter" idx="11"/>
          </p:nvPr>
        </p:nvSpPr>
        <p:spPr/>
        <p:txBody>
          <a:bodyPr/>
          <a:lstStyle>
            <a:lvl1pPr>
              <a:defRPr smtClean="0"/>
            </a:lvl1pPr>
          </a:lstStyle>
          <a:p>
            <a:pPr>
              <a:defRPr/>
            </a:pPr>
            <a:fld id="{4656DEFC-5C34-45E4-A62F-CA06237F1C3A}" type="slidenum">
              <a:rPr lang="fr-FR"/>
              <a:pPr>
                <a:defRPr/>
              </a:pPr>
              <a:t>‹N°›</a:t>
            </a:fld>
            <a:endParaRPr lang="fr-FR"/>
          </a:p>
        </p:txBody>
      </p:sp>
      <p:sp>
        <p:nvSpPr>
          <p:cNvPr id="7" name="Rectangle 7"/>
          <p:cNvSpPr>
            <a:spLocks noGrp="1" noChangeArrowheads="1"/>
          </p:cNvSpPr>
          <p:nvPr>
            <p:ph type="dt" sz="quarter" idx="12"/>
          </p:nvPr>
        </p:nvSpPr>
        <p:spPr/>
        <p:txBody>
          <a:bodyPr/>
          <a:lstStyle>
            <a:lvl1pPr>
              <a:defRPr smtClean="0"/>
            </a:lvl1pPr>
          </a:lstStyle>
          <a:p>
            <a:pPr>
              <a:defRPr/>
            </a:pPr>
            <a:endParaRPr lang="fr-F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7BE196-0533-4F0A-8F08-5A8C2FD3B982}" type="slidenum">
              <a:rPr lang="fr-FR"/>
              <a:pPr>
                <a:defRPr/>
              </a:pPr>
              <a:t>‹N°›</a:t>
            </a:fld>
            <a:endParaRPr lang="fr-FR"/>
          </a:p>
        </p:txBody>
      </p:sp>
    </p:spTree>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92100"/>
            <a:ext cx="2743200" cy="57277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92100"/>
            <a:ext cx="8026400" cy="5727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6AB6A0B-3C38-4224-9351-004629CB285E}" type="slidenum">
              <a:rPr lang="fr-FR"/>
              <a:pPr>
                <a:defRPr/>
              </a:pPr>
              <a:t>‹N°›</a:t>
            </a:fld>
            <a:endParaRPr lang="fr-FR"/>
          </a:p>
        </p:txBody>
      </p:sp>
    </p:spTree>
  </p:cSld>
  <p:clrMapOvr>
    <a:masterClrMapping/>
  </p:clrMapOvr>
  <p:transition advTm="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60587AE-3F0E-4AC3-B599-25D7B7C137E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7D3AC7-1CE2-4BBB-9EE3-861C2A57D4E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0487B6-07AA-4CBD-ABDB-9DBD5C8FCF0B}"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1ACB699-CBC4-4291-A4A4-BAB4A6437218}"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2ACCAFE-E6A7-40FF-91F6-BE7591F752C2}"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031B8FA-943F-494F-B6E4-1428C219ECB2}"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DB2AD2D-9916-41FD-9F70-5AC67D675DFA}"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A3C65E-88A0-4AD6-A325-D180C74F71F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06A8E83-BFC3-49CE-BE7A-8556B9C78D3F}" type="slidenum">
              <a:rPr lang="fr-FR"/>
              <a:pPr>
                <a:defRPr/>
              </a:pPr>
              <a:t>‹N°›</a:t>
            </a:fld>
            <a:endParaRPr lang="fr-FR"/>
          </a:p>
        </p:txBody>
      </p:sp>
    </p:spTree>
  </p:cSld>
  <p:clrMapOvr>
    <a:masterClrMapping/>
  </p:clrMapOvr>
  <p:transition advTm="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F07A8F-AAEC-4C11-8364-144F70EB9C88}"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907F8FE-01A9-465C-9B3B-A5ACE3EC0777}"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ED725B-BE03-4EC5-A647-19E2AC070E5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FA24966-917E-44CC-A063-FA7C54C83502}" type="slidenum">
              <a:rPr lang="fr-FR"/>
              <a:pPr>
                <a:defRPr/>
              </a:pPr>
              <a:t>‹N°›</a:t>
            </a:fld>
            <a:endParaRPr lang="fr-FR"/>
          </a:p>
        </p:txBody>
      </p:sp>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17D1812-7BE9-47DD-A634-95BD45A03D9D}" type="slidenum">
              <a:rPr lang="fr-FR"/>
              <a:pPr>
                <a:defRPr/>
              </a:pPr>
              <a:t>‹N°›</a:t>
            </a:fld>
            <a:endParaRPr lang="fr-FR"/>
          </a:p>
        </p:txBody>
      </p:sp>
    </p:spTree>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E5F9A20-CA05-4D6E-BBD6-79931AC8B676}" type="slidenum">
              <a:rPr lang="fr-FR"/>
              <a:pPr>
                <a:defRPr/>
              </a:pPr>
              <a:t>‹N°›</a:t>
            </a:fld>
            <a:endParaRPr lang="fr-FR"/>
          </a:p>
        </p:txBody>
      </p:sp>
    </p:spTree>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470C0C8-67D5-47CF-A66D-948F527D4B34}" type="slidenum">
              <a:rPr lang="fr-FR"/>
              <a:pPr>
                <a:defRPr/>
              </a:pPr>
              <a:t>‹N°›</a:t>
            </a:fld>
            <a:endParaRPr lang="fr-FR"/>
          </a:p>
        </p:txBody>
      </p:sp>
    </p:spTree>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5CDDAD4-3FA2-480C-9199-CA09A096344C}" type="slidenum">
              <a:rPr lang="fr-FR"/>
              <a:pPr>
                <a:defRPr/>
              </a:pPr>
              <a:t>‹N°›</a:t>
            </a:fld>
            <a:endParaRPr lang="fr-FR"/>
          </a:p>
        </p:txBody>
      </p:sp>
    </p:spTree>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C00E6FB-C45D-4D74-99FB-749C8AA905C2}" type="slidenum">
              <a:rPr lang="fr-FR"/>
              <a:pPr>
                <a:defRPr/>
              </a:pPr>
              <a:t>‹N°›</a:t>
            </a:fld>
            <a:endParaRPr lang="fr-FR"/>
          </a:p>
        </p:txBody>
      </p:sp>
    </p:spTree>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DA131B-CC8A-47C0-BF83-C72AD8AE120F}" type="slidenum">
              <a:rPr lang="fr-FR"/>
              <a:pPr>
                <a:defRPr/>
              </a:pPr>
              <a:t>‹N°›</a:t>
            </a:fld>
            <a:endParaRPr lang="fr-FR"/>
          </a:p>
        </p:txBody>
      </p:sp>
    </p:spTree>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6323"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63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fr-FR"/>
          </a:p>
        </p:txBody>
      </p:sp>
      <p:sp>
        <p:nvSpPr>
          <p:cNvPr id="563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fr-FR"/>
          </a:p>
        </p:txBody>
      </p:sp>
      <p:sp>
        <p:nvSpPr>
          <p:cNvPr id="563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D37EE65E-4D22-415A-BA79-159B7F7BDB48}"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373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advTm="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06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fr-FR"/>
          </a:p>
        </p:txBody>
      </p:sp>
      <p:sp>
        <p:nvSpPr>
          <p:cNvPr id="706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fr-FR"/>
          </a:p>
        </p:txBody>
      </p:sp>
      <p:sp>
        <p:nvSpPr>
          <p:cNvPr id="706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B8EC25EE-BCF9-46A7-9DDF-BBD35D136D0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18/10/relationships/comments" Target="../comments/modernComment_117_0.xml"/><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18/10/relationships/comments" Target="../comments/modernComment_13B_67EC4C4D.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af.fr/allocataires/mes-services-en-ligne/faire-une-demande-de-prest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18/10/relationships/comments" Target="../comments/modernComment_140_80A86AEF.xml"/><Relationship Id="rId5" Type="http://schemas.openxmlformats.org/officeDocument/2006/relationships/image" Target="../media/image6.jpeg"/><Relationship Id="rId4" Type="http://schemas.openxmlformats.org/officeDocument/2006/relationships/hyperlink" Target="https://ecampus.imtbs-tsp.e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18/10/relationships/comments" Target="../comments/modernComment_132_EBE7548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4.xml"/><Relationship Id="rId16" Type="http://schemas.microsoft.com/office/2018/10/relationships/comments" Target="../comments/modernComment_133_24C785F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4.jpeg"/><Relationship Id="rId5" Type="http://schemas.openxmlformats.org/officeDocument/2006/relationships/image" Target="../media/image9.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http://maisel.imtbs-tsp.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tickets-maisel.minet.net/#log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1511203" y="1616881"/>
            <a:ext cx="8900652" cy="1889697"/>
          </a:xfrm>
          <a:prstGeom prst="rect">
            <a:avLst/>
          </a:prstGeom>
          <a:noFill/>
          <a:ln w="9525">
            <a:noFill/>
            <a:miter lim="800000"/>
            <a:headEnd/>
            <a:tailEnd/>
          </a:ln>
          <a:effectLst/>
        </p:spPr>
        <p:txBody>
          <a:bodyPr anchor="b" anchorCtr="1"/>
          <a:lstStyle/>
          <a:p>
            <a:pPr algn="ctr">
              <a:defRPr/>
            </a:pPr>
            <a:r>
              <a:rPr lang="fr-FR" sz="4000" b="1" dirty="0">
                <a:solidFill>
                  <a:schemeClr val="bg1">
                    <a:lumMod val="75000"/>
                  </a:schemeClr>
                </a:solidFill>
                <a:latin typeface="Bookman Old Style" panose="02050604050505020204" pitchFamily="18" charset="0"/>
              </a:rPr>
              <a:t>Présentation de la MAISEL SudParis </a:t>
            </a:r>
            <a:br>
              <a:rPr lang="fr-FR" sz="4000" b="1" dirty="0">
                <a:solidFill>
                  <a:schemeClr val="bg1">
                    <a:lumMod val="75000"/>
                  </a:schemeClr>
                </a:solidFill>
                <a:latin typeface="Bookman Old Style" panose="02050604050505020204" pitchFamily="18" charset="0"/>
              </a:rPr>
            </a:br>
            <a:r>
              <a:rPr lang="fr-FR" sz="4000" b="1" dirty="0">
                <a:solidFill>
                  <a:schemeClr val="bg1">
                    <a:lumMod val="75000"/>
                  </a:schemeClr>
                </a:solidFill>
                <a:latin typeface="Bookman Old Style" panose="02050604050505020204" pitchFamily="18" charset="0"/>
              </a:rPr>
              <a:t>Rentrée </a:t>
            </a:r>
            <a:r>
              <a:rPr lang="fr-FR" sz="4000" b="1" dirty="0" smtClean="0">
                <a:solidFill>
                  <a:schemeClr val="bg1">
                    <a:lumMod val="75000"/>
                  </a:schemeClr>
                </a:solidFill>
                <a:latin typeface="Bookman Old Style" panose="02050604050505020204" pitchFamily="18" charset="0"/>
              </a:rPr>
              <a:t>2024</a:t>
            </a:r>
            <a:endParaRPr lang="fr-FR" sz="4000" b="1" dirty="0">
              <a:solidFill>
                <a:schemeClr val="bg1">
                  <a:lumMod val="75000"/>
                </a:schemeClr>
              </a:solidFill>
              <a:latin typeface="Bookman Old Style" panose="02050604050505020204" pitchFamily="18" charset="0"/>
            </a:endParaRPr>
          </a:p>
        </p:txBody>
      </p:sp>
      <p:sp>
        <p:nvSpPr>
          <p:cNvPr id="100357" name="Rectangle 5"/>
          <p:cNvSpPr>
            <a:spLocks noChangeArrowheads="1"/>
          </p:cNvSpPr>
          <p:nvPr/>
        </p:nvSpPr>
        <p:spPr bwMode="auto">
          <a:xfrm>
            <a:off x="3265055" y="3535244"/>
            <a:ext cx="5433041" cy="1889697"/>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r>
              <a:rPr lang="fr-FR" sz="2400" dirty="0">
                <a:solidFill>
                  <a:schemeClr val="bg2">
                    <a:lumMod val="60000"/>
                    <a:lumOff val="40000"/>
                  </a:schemeClr>
                </a:solidFill>
                <a:latin typeface="Bookman Old Style" panose="02050604050505020204" pitchFamily="18" charset="0"/>
              </a:rPr>
              <a:t>Yvon ESCOBAR </a:t>
            </a:r>
          </a:p>
          <a:p>
            <a:pPr marL="342900" indent="-342900" algn="ctr">
              <a:spcBef>
                <a:spcPct val="20000"/>
              </a:spcBef>
              <a:buClr>
                <a:schemeClr val="hlink"/>
              </a:buClr>
              <a:buSzPct val="120000"/>
              <a:defRPr/>
            </a:pPr>
            <a:r>
              <a:rPr lang="fr-FR" sz="2400" dirty="0">
                <a:solidFill>
                  <a:schemeClr val="bg2">
                    <a:lumMod val="60000"/>
                    <a:lumOff val="40000"/>
                  </a:schemeClr>
                </a:solidFill>
                <a:latin typeface="+mn-lt"/>
                <a:ea typeface="Batang" panose="020B0503020000020004" pitchFamily="18" charset="-127"/>
              </a:rPr>
              <a:t>Président de la MAISEL SudParis</a:t>
            </a:r>
          </a:p>
          <a:p>
            <a:pPr marL="342900" indent="-342900" algn="ctr">
              <a:spcBef>
                <a:spcPct val="20000"/>
              </a:spcBef>
              <a:buClr>
                <a:schemeClr val="hlink"/>
              </a:buClr>
              <a:buSzPct val="120000"/>
              <a:defRPr/>
            </a:pPr>
            <a:endParaRPr lang="fr-FR" sz="1000" dirty="0">
              <a:solidFill>
                <a:schemeClr val="bg2">
                  <a:lumMod val="60000"/>
                  <a:lumOff val="40000"/>
                </a:schemeClr>
              </a:solidFill>
              <a:latin typeface="Bookman Old Style" panose="02050604050505020204" pitchFamily="18" charset="0"/>
            </a:endParaRPr>
          </a:p>
          <a:p>
            <a:pPr marL="342900" indent="-342900" algn="ctr">
              <a:spcBef>
                <a:spcPct val="20000"/>
              </a:spcBef>
              <a:buClr>
                <a:schemeClr val="hlink"/>
              </a:buClr>
              <a:buSzPct val="120000"/>
              <a:defRPr/>
            </a:pPr>
            <a:r>
              <a:rPr lang="fr-FR" sz="2400" dirty="0">
                <a:solidFill>
                  <a:schemeClr val="bg2">
                    <a:lumMod val="60000"/>
                    <a:lumOff val="40000"/>
                  </a:schemeClr>
                </a:solidFill>
                <a:latin typeface="Bookman Old Style" panose="02050604050505020204" pitchFamily="18" charset="0"/>
              </a:rPr>
              <a:t>Christine GONZALEZ</a:t>
            </a:r>
            <a:r>
              <a:rPr lang="fr-FR" sz="2400" dirty="0">
                <a:solidFill>
                  <a:schemeClr val="bg2">
                    <a:lumMod val="60000"/>
                    <a:lumOff val="40000"/>
                  </a:schemeClr>
                </a:solidFill>
              </a:rPr>
              <a:t>, </a:t>
            </a:r>
          </a:p>
          <a:p>
            <a:pPr marL="342900" indent="-342900" algn="ctr">
              <a:spcBef>
                <a:spcPct val="20000"/>
              </a:spcBef>
              <a:buClr>
                <a:schemeClr val="hlink"/>
              </a:buClr>
              <a:buSzPct val="120000"/>
              <a:defRPr/>
            </a:pPr>
            <a:r>
              <a:rPr lang="fr-FR" sz="2400" dirty="0">
                <a:solidFill>
                  <a:schemeClr val="bg2">
                    <a:lumMod val="60000"/>
                    <a:lumOff val="40000"/>
                  </a:schemeClr>
                </a:solidFill>
              </a:rPr>
              <a:t>Directrice de la MAISEL SudParis</a:t>
            </a:r>
          </a:p>
        </p:txBody>
      </p:sp>
      <p:sp>
        <p:nvSpPr>
          <p:cNvPr id="6" name="Rectangle 5"/>
          <p:cNvSpPr>
            <a:spLocks noChangeArrowheads="1"/>
          </p:cNvSpPr>
          <p:nvPr/>
        </p:nvSpPr>
        <p:spPr bwMode="auto">
          <a:xfrm>
            <a:off x="4402893" y="5626167"/>
            <a:ext cx="3117273" cy="880355"/>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r>
              <a:rPr lang="fr-FR" sz="2400" dirty="0">
                <a:solidFill>
                  <a:schemeClr val="bg2">
                    <a:lumMod val="60000"/>
                    <a:lumOff val="40000"/>
                  </a:schemeClr>
                </a:solidFill>
                <a:latin typeface="Bookman Old Style" panose="02050604050505020204" pitchFamily="18" charset="0"/>
              </a:rPr>
              <a:t>Magali</a:t>
            </a:r>
            <a:r>
              <a:rPr lang="fr-FR" dirty="0">
                <a:solidFill>
                  <a:schemeClr val="bg2">
                    <a:lumMod val="60000"/>
                    <a:lumOff val="40000"/>
                  </a:schemeClr>
                </a:solidFill>
                <a:latin typeface="Bookman Old Style" panose="02050604050505020204" pitchFamily="18" charset="0"/>
              </a:rPr>
              <a:t> LE PORHIEL, </a:t>
            </a:r>
          </a:p>
          <a:p>
            <a:pPr marL="342900" indent="-342900" algn="ctr">
              <a:spcBef>
                <a:spcPct val="20000"/>
              </a:spcBef>
              <a:buClr>
                <a:schemeClr val="hlink"/>
              </a:buClr>
              <a:buSzPct val="120000"/>
              <a:defRPr/>
            </a:pPr>
            <a:r>
              <a:rPr lang="fr-FR" sz="2400" dirty="0">
                <a:solidFill>
                  <a:schemeClr val="bg2">
                    <a:lumMod val="60000"/>
                    <a:lumOff val="40000"/>
                  </a:schemeClr>
                </a:solidFill>
                <a:latin typeface="Bookman Old Style" panose="02050604050505020204" pitchFamily="18" charset="0"/>
              </a:rPr>
              <a:t>Assistante</a:t>
            </a:r>
            <a:r>
              <a:rPr lang="fr-FR" dirty="0">
                <a:solidFill>
                  <a:schemeClr val="bg2">
                    <a:lumMod val="60000"/>
                    <a:lumOff val="40000"/>
                  </a:schemeClr>
                </a:solidFill>
                <a:latin typeface="Bookman Old Style" panose="02050604050505020204" pitchFamily="18" charset="0"/>
              </a:rPr>
              <a:t> de Gestion</a:t>
            </a:r>
          </a:p>
        </p:txBody>
      </p:sp>
      <p:grpSp>
        <p:nvGrpSpPr>
          <p:cNvPr id="12" name="Groupe 11"/>
          <p:cNvGrpSpPr/>
          <p:nvPr/>
        </p:nvGrpSpPr>
        <p:grpSpPr>
          <a:xfrm>
            <a:off x="-14304" y="-14872"/>
            <a:ext cx="12206304" cy="1642703"/>
            <a:chOff x="-14304" y="-14872"/>
            <a:chExt cx="12206304" cy="1642703"/>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054" y="-14871"/>
              <a:ext cx="3247933" cy="1631753"/>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987" y="-14872"/>
              <a:ext cx="2739161" cy="1631753"/>
            </a:xfrm>
            <a:prstGeom prst="rect">
              <a:avLst/>
            </a:prstGeom>
          </p:spPr>
        </p:pic>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4" y="-14870"/>
              <a:ext cx="3279359" cy="1642701"/>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0148" y="-14870"/>
              <a:ext cx="2951852" cy="1631753"/>
            </a:xfrm>
            <a:prstGeom prst="rect">
              <a:avLst/>
            </a:prstGeom>
          </p:spPr>
        </p:pic>
        <p:pic>
          <p:nvPicPr>
            <p:cNvPr id="17" name="Picture 3" descr="MAISEL"/>
            <p:cNvPicPr>
              <a:picLocks noChangeAspect="1" noChangeArrowheads="1"/>
            </p:cNvPicPr>
            <p:nvPr/>
          </p:nvPicPr>
          <p:blipFill>
            <a:blip r:embed="rId7" cstate="print"/>
            <a:stretch>
              <a:fillRect/>
            </a:stretch>
          </p:blipFill>
          <p:spPr bwMode="auto">
            <a:xfrm>
              <a:off x="395249" y="81017"/>
              <a:ext cx="2407122" cy="1013777"/>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0356"/>
                                        </p:tgtEl>
                                        <p:attrNameLst>
                                          <p:attrName>style.visibility</p:attrName>
                                        </p:attrNameLst>
                                      </p:cBhvr>
                                      <p:to>
                                        <p:strVal val="visible"/>
                                      </p:to>
                                    </p:set>
                                    <p:anim calcmode="discrete" valueType="clr">
                                      <p:cBhvr override="childStyle">
                                        <p:cTn id="7" dur="80"/>
                                        <p:tgtEl>
                                          <p:spTgt spid="1003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56"/>
                                        </p:tgtEl>
                                        <p:attrNameLst>
                                          <p:attrName>fillcolor</p:attrName>
                                        </p:attrNameLst>
                                      </p:cBhvr>
                                      <p:tavLst>
                                        <p:tav tm="0">
                                          <p:val>
                                            <p:clrVal>
                                              <a:schemeClr val="accent2"/>
                                            </p:clrVal>
                                          </p:val>
                                        </p:tav>
                                        <p:tav tm="50000">
                                          <p:val>
                                            <p:clrVal>
                                              <a:schemeClr val="hlink"/>
                                            </p:clrVal>
                                          </p:val>
                                        </p:tav>
                                      </p:tavLst>
                                    </p:anim>
                                    <p:set>
                                      <p:cBhvr>
                                        <p:cTn id="9" dur="80"/>
                                        <p:tgtEl>
                                          <p:spTgt spid="100356"/>
                                        </p:tgtEl>
                                        <p:attrNameLst>
                                          <p:attrName>fill.type</p:attrName>
                                        </p:attrNameLst>
                                      </p:cBhvr>
                                      <p:to>
                                        <p:strVal val="solid"/>
                                      </p:to>
                                    </p:set>
                                  </p:childTnLst>
                                </p:cTn>
                              </p:par>
                            </p:childTnLst>
                          </p:cTn>
                        </p:par>
                        <p:par>
                          <p:cTn id="10" fill="hold">
                            <p:stCondLst>
                              <p:cond delay="1680"/>
                            </p:stCondLst>
                            <p:childTnLst>
                              <p:par>
                                <p:cTn id="11" presetID="3" presetClass="entr" presetSubtype="10" fill="hold" grpId="0" nodeType="afterEffect">
                                  <p:stCondLst>
                                    <p:cond delay="0"/>
                                  </p:stCondLst>
                                  <p:childTnLst>
                                    <p:set>
                                      <p:cBhvr>
                                        <p:cTn id="12" dur="1" fill="hold">
                                          <p:stCondLst>
                                            <p:cond delay="0"/>
                                          </p:stCondLst>
                                        </p:cTn>
                                        <p:tgtEl>
                                          <p:spTgt spid="100357">
                                            <p:txEl>
                                              <p:pRg st="0" end="0"/>
                                            </p:txEl>
                                          </p:spTgt>
                                        </p:tgtEl>
                                        <p:attrNameLst>
                                          <p:attrName>style.visibility</p:attrName>
                                        </p:attrNameLst>
                                      </p:cBhvr>
                                      <p:to>
                                        <p:strVal val="visible"/>
                                      </p:to>
                                    </p:set>
                                    <p:animEffect transition="in" filter="blinds(horizontal)">
                                      <p:cBhvr>
                                        <p:cTn id="13" dur="500"/>
                                        <p:tgtEl>
                                          <p:spTgt spid="10035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0357">
                                            <p:txEl>
                                              <p:pRg st="1" end="1"/>
                                            </p:txEl>
                                          </p:spTgt>
                                        </p:tgtEl>
                                        <p:attrNameLst>
                                          <p:attrName>style.visibility</p:attrName>
                                        </p:attrNameLst>
                                      </p:cBhvr>
                                      <p:to>
                                        <p:strVal val="visible"/>
                                      </p:to>
                                    </p:set>
                                    <p:animEffect transition="in" filter="blinds(horizontal)">
                                      <p:cBhvr>
                                        <p:cTn id="18" dur="500"/>
                                        <p:tgtEl>
                                          <p:spTgt spid="10035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0357">
                                            <p:txEl>
                                              <p:pRg st="3" end="3"/>
                                            </p:txEl>
                                          </p:spTgt>
                                        </p:tgtEl>
                                        <p:attrNameLst>
                                          <p:attrName>style.visibility</p:attrName>
                                        </p:attrNameLst>
                                      </p:cBhvr>
                                      <p:to>
                                        <p:strVal val="visible"/>
                                      </p:to>
                                    </p:set>
                                    <p:animEffect transition="in" filter="blinds(horizontal)">
                                      <p:cBhvr>
                                        <p:cTn id="23" dur="500"/>
                                        <p:tgtEl>
                                          <p:spTgt spid="100357">
                                            <p:txEl>
                                              <p:pRg st="3" end="3"/>
                                            </p:txEl>
                                          </p:spTgt>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00357">
                                            <p:txEl>
                                              <p:pRg st="4" end="4"/>
                                            </p:txEl>
                                          </p:spTgt>
                                        </p:tgtEl>
                                        <p:attrNameLst>
                                          <p:attrName>style.visibility</p:attrName>
                                        </p:attrNameLst>
                                      </p:cBhvr>
                                      <p:to>
                                        <p:strVal val="visible"/>
                                      </p:to>
                                    </p:set>
                                    <p:animEffect transition="in" filter="blinds(horizontal)">
                                      <p:cBhvr>
                                        <p:cTn id="27" dur="500"/>
                                        <p:tgtEl>
                                          <p:spTgt spid="100357">
                                            <p:txEl>
                                              <p:pRg st="4" end="4"/>
                                            </p:txEl>
                                          </p:spTgt>
                                        </p:tgtEl>
                                      </p:cBhvr>
                                    </p:animEffect>
                                  </p:childTnLst>
                                </p:cTn>
                              </p:par>
                            </p:childTnLst>
                          </p:cTn>
                        </p:par>
                        <p:par>
                          <p:cTn id="28" fill="hold">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linds(horizontal)">
                                      <p:cBhvr>
                                        <p:cTn id="31" dur="500"/>
                                        <p:tgtEl>
                                          <p:spTgt spid="6">
                                            <p:txEl>
                                              <p:pRg st="0" end="0"/>
                                            </p:txEl>
                                          </p:spTgt>
                                        </p:tgtEl>
                                      </p:cBhvr>
                                    </p:animEffect>
                                  </p:childTnLst>
                                </p:cTn>
                              </p:par>
                            </p:childTnLst>
                          </p:cTn>
                        </p:par>
                        <p:par>
                          <p:cTn id="32" fill="hold">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linds(horizontal)">
                                      <p:cBhvr>
                                        <p:cTn id="3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build="p"/>
      <p:bldP spid="6" grpId="0" build="p"/>
    </p:bldLst>
  </p:timing>
  <p:extLst mod="1">
    <p:ext uri="{6950BFC3-D8DA-4A85-94F7-54DA5524770B}">
      <p188:commentRel xmlns="" xmlns:p188="http://schemas.microsoft.com/office/powerpoint/2018/8/main" r:id="rId8"/>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9"/>
          <p:cNvSpPr>
            <a:spLocks noGrp="1" noChangeArrowheads="1"/>
          </p:cNvSpPr>
          <p:nvPr>
            <p:ph type="title"/>
          </p:nvPr>
        </p:nvSpPr>
        <p:spPr>
          <a:xfrm>
            <a:off x="3506235" y="1531503"/>
            <a:ext cx="2645901" cy="792162"/>
          </a:xfrm>
        </p:spPr>
        <p:txBody>
          <a:bodyPr/>
          <a:lstStyle/>
          <a:p>
            <a:pPr eaLnBrk="1" hangingPunct="1">
              <a:defRPr/>
            </a:pPr>
            <a:r>
              <a:rPr lang="fr-FR" dirty="0">
                <a:solidFill>
                  <a:schemeClr val="bg2">
                    <a:lumMod val="60000"/>
                    <a:lumOff val="40000"/>
                  </a:schemeClr>
                </a:solidFill>
                <a:latin typeface="Trebuchet MS" pitchFamily="34" charset="0"/>
              </a:rPr>
              <a:t>SECURITE</a:t>
            </a:r>
          </a:p>
        </p:txBody>
      </p:sp>
      <p:sp>
        <p:nvSpPr>
          <p:cNvPr id="13" name="Rectangle 12"/>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pic>
        <p:nvPicPr>
          <p:cNvPr id="15"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3" name="ZoneTexte 2"/>
          <p:cNvSpPr txBox="1"/>
          <p:nvPr/>
        </p:nvSpPr>
        <p:spPr>
          <a:xfrm>
            <a:off x="2005781" y="2323665"/>
            <a:ext cx="8698022" cy="1200329"/>
          </a:xfrm>
          <a:prstGeom prst="rect">
            <a:avLst/>
          </a:prstGeom>
          <a:noFill/>
        </p:spPr>
        <p:txBody>
          <a:bodyPr wrap="none" rtlCol="0">
            <a:spAutoFit/>
          </a:bodyPr>
          <a:lstStyle/>
          <a:p>
            <a:r>
              <a:rPr lang="fr-FR" sz="3600" dirty="0" smtClean="0">
                <a:solidFill>
                  <a:schemeClr val="bg2">
                    <a:lumMod val="60000"/>
                    <a:lumOff val="40000"/>
                  </a:schemeClr>
                </a:solidFill>
              </a:rPr>
              <a:t>Pour votre sécurité, tous les bâtiments </a:t>
            </a:r>
          </a:p>
          <a:p>
            <a:r>
              <a:rPr lang="fr-FR" sz="3600" dirty="0" smtClean="0">
                <a:solidFill>
                  <a:schemeClr val="bg2">
                    <a:lumMod val="60000"/>
                    <a:lumOff val="40000"/>
                  </a:schemeClr>
                </a:solidFill>
              </a:rPr>
              <a:t>de la MAISEL sont sous surveillance vidéo</a:t>
            </a:r>
            <a:endParaRPr lang="fr-FR" sz="3600" dirty="0">
              <a:solidFill>
                <a:schemeClr val="bg2">
                  <a:lumMod val="60000"/>
                  <a:lumOff val="40000"/>
                </a:schemeClr>
              </a:solidFill>
            </a:endParaRPr>
          </a:p>
        </p:txBody>
      </p:sp>
      <p:pic>
        <p:nvPicPr>
          <p:cNvPr id="4" name="Image 3"/>
          <p:cNvPicPr>
            <a:picLocks noChangeAspect="1"/>
          </p:cNvPicPr>
          <p:nvPr/>
        </p:nvPicPr>
        <p:blipFill>
          <a:blip r:embed="rId4"/>
          <a:stretch>
            <a:fillRect/>
          </a:stretch>
        </p:blipFill>
        <p:spPr>
          <a:xfrm>
            <a:off x="1656336" y="4198834"/>
            <a:ext cx="4495800" cy="1704975"/>
          </a:xfrm>
          <a:prstGeom prst="rect">
            <a:avLst/>
          </a:prstGeom>
        </p:spPr>
      </p:pic>
      <p:pic>
        <p:nvPicPr>
          <p:cNvPr id="2" name="Image 1"/>
          <p:cNvPicPr>
            <a:picLocks noChangeAspect="1"/>
          </p:cNvPicPr>
          <p:nvPr/>
        </p:nvPicPr>
        <p:blipFill>
          <a:blip r:embed="rId5"/>
          <a:stretch>
            <a:fillRect/>
          </a:stretch>
        </p:blipFill>
        <p:spPr>
          <a:xfrm>
            <a:off x="7002104" y="3434633"/>
            <a:ext cx="2228850" cy="2886075"/>
          </a:xfrm>
          <a:prstGeom prst="rect">
            <a:avLst/>
          </a:prstGeom>
        </p:spPr>
      </p:pic>
    </p:spTree>
    <p:extLst>
      <p:ext uri="{BB962C8B-B14F-4D97-AF65-F5344CB8AC3E}">
        <p14:creationId xmlns:p14="http://schemas.microsoft.com/office/powerpoint/2010/main" val="587865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
          <p:cNvSpPr txBox="1">
            <a:spLocks noChangeArrowheads="1"/>
          </p:cNvSpPr>
          <p:nvPr/>
        </p:nvSpPr>
        <p:spPr bwMode="auto">
          <a:xfrm>
            <a:off x="4206415" y="2479676"/>
            <a:ext cx="7761902" cy="4041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0000"/>
              </a:buClr>
              <a:buFontTx/>
              <a:buNone/>
              <a:defRPr/>
            </a:pPr>
            <a:endParaRPr lang="fr-FR" sz="2400" b="1" kern="0" dirty="0">
              <a:solidFill>
                <a:srgbClr val="FF0000"/>
              </a:solidFill>
            </a:endParaRPr>
          </a:p>
          <a:p>
            <a:pPr eaLnBrk="1" hangingPunct="1">
              <a:lnSpc>
                <a:spcPct val="80000"/>
              </a:lnSpc>
              <a:buClr>
                <a:srgbClr val="FF0000"/>
              </a:buClr>
              <a:buFontTx/>
              <a:buNone/>
              <a:defRPr/>
            </a:pPr>
            <a:r>
              <a:rPr lang="fr-FR" sz="2400" b="1" kern="0" dirty="0">
                <a:solidFill>
                  <a:srgbClr val="FF0000"/>
                </a:solidFill>
              </a:rPr>
              <a:t>    ACCES AUX BATIMENTS MAISEL : </a:t>
            </a:r>
          </a:p>
          <a:p>
            <a:pPr eaLnBrk="1" hangingPunct="1">
              <a:lnSpc>
                <a:spcPct val="80000"/>
              </a:lnSpc>
              <a:buClr>
                <a:srgbClr val="FF0000"/>
              </a:buClr>
              <a:buFontTx/>
              <a:buNone/>
              <a:defRPr/>
            </a:pPr>
            <a:r>
              <a:rPr lang="fr-FR" sz="1800" b="1" kern="0" dirty="0">
                <a:solidFill>
                  <a:schemeClr val="hlink"/>
                </a:solidFill>
                <a:effectLst/>
              </a:rPr>
              <a:t>	   </a:t>
            </a:r>
          </a:p>
          <a:p>
            <a:pPr eaLnBrk="1" hangingPunct="1">
              <a:lnSpc>
                <a:spcPct val="80000"/>
              </a:lnSpc>
              <a:buClr>
                <a:srgbClr val="FF0000"/>
              </a:buClr>
              <a:buFontTx/>
              <a:buNone/>
              <a:defRPr/>
            </a:pPr>
            <a:r>
              <a:rPr lang="fr-FR" sz="1800" b="1" kern="0" dirty="0">
                <a:solidFill>
                  <a:srgbClr val="FF0000"/>
                </a:solidFill>
                <a:effectLst/>
              </a:rPr>
              <a:t>     =&gt; UTILISEZ SYSTEMATIQUEMENT VOTRE </a:t>
            </a:r>
            <a:r>
              <a:rPr lang="fr-FR" sz="1800" b="1" kern="0" dirty="0">
                <a:solidFill>
                  <a:srgbClr val="FF0000"/>
                </a:solidFill>
                <a:effectLst>
                  <a:outerShdw blurRad="38100" dist="38100" dir="2700000" algn="tl">
                    <a:srgbClr val="000000">
                      <a:alpha val="43137"/>
                    </a:srgbClr>
                  </a:outerShdw>
                </a:effectLst>
              </a:rPr>
              <a:t>BADGE</a:t>
            </a:r>
            <a:r>
              <a:rPr lang="fr-FR" sz="1800" b="1" kern="0" dirty="0">
                <a:solidFill>
                  <a:srgbClr val="FF0000"/>
                </a:solidFill>
                <a:effectLst/>
              </a:rPr>
              <a:t> !</a:t>
            </a:r>
            <a:r>
              <a:rPr lang="fr-FR" sz="1800" kern="0" dirty="0">
                <a:solidFill>
                  <a:srgbClr val="FF0000"/>
                </a:solidFill>
                <a:effectLst/>
              </a:rPr>
              <a:t> </a:t>
            </a:r>
          </a:p>
          <a:p>
            <a:pPr eaLnBrk="1" hangingPunct="1">
              <a:lnSpc>
                <a:spcPct val="80000"/>
              </a:lnSpc>
              <a:buFontTx/>
              <a:buNone/>
              <a:defRPr/>
            </a:pPr>
            <a:r>
              <a:rPr lang="fr-FR" sz="1800" i="1" kern="0" dirty="0">
                <a:solidFill>
                  <a:schemeClr val="accent4">
                    <a:lumMod val="25000"/>
                  </a:schemeClr>
                </a:solidFill>
              </a:rPr>
              <a:t>  </a:t>
            </a:r>
          </a:p>
          <a:p>
            <a:pPr eaLnBrk="1" hangingPunct="1">
              <a:lnSpc>
                <a:spcPct val="80000"/>
              </a:lnSpc>
              <a:buFontTx/>
              <a:buNone/>
              <a:defRPr/>
            </a:pPr>
            <a:r>
              <a:rPr lang="fr-FR" sz="1800" kern="0" dirty="0">
                <a:solidFill>
                  <a:schemeClr val="hlink"/>
                </a:solidFill>
              </a:rPr>
              <a:t>	</a:t>
            </a: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1000" kern="0" dirty="0">
              <a:solidFill>
                <a:schemeClr val="hlink"/>
              </a:solidFill>
            </a:endParaRPr>
          </a:p>
          <a:p>
            <a:pPr eaLnBrk="1" hangingPunct="1">
              <a:lnSpc>
                <a:spcPct val="80000"/>
              </a:lnSpc>
              <a:buFontTx/>
              <a:buNone/>
              <a:defRPr/>
            </a:pPr>
            <a:endParaRPr lang="fr-FR" sz="600" kern="0" dirty="0">
              <a:solidFill>
                <a:srgbClr val="FF0000"/>
              </a:solidFill>
            </a:endParaRPr>
          </a:p>
        </p:txBody>
      </p:sp>
      <p:pic>
        <p:nvPicPr>
          <p:cNvPr id="10" name="Picture 18"/>
          <p:cNvPicPr>
            <a:picLocks noChangeAspect="1" noChangeArrowheads="1"/>
          </p:cNvPicPr>
          <p:nvPr/>
        </p:nvPicPr>
        <p:blipFill>
          <a:blip r:embed="rId3" cstate="print"/>
          <a:stretch>
            <a:fillRect/>
          </a:stretch>
        </p:blipFill>
        <p:spPr bwMode="auto">
          <a:xfrm>
            <a:off x="9486911" y="4290195"/>
            <a:ext cx="1600200" cy="1620628"/>
          </a:xfrm>
          <a:prstGeom prst="rect">
            <a:avLst/>
          </a:prstGeom>
          <a:noFill/>
          <a:ln w="38100">
            <a:solidFill>
              <a:schemeClr val="accent6"/>
            </a:solidFill>
            <a:miter lim="800000"/>
            <a:headEnd/>
            <a:tailEnd/>
          </a:ln>
        </p:spPr>
      </p:pic>
      <p:pic>
        <p:nvPicPr>
          <p:cNvPr id="11" name="Picture 18"/>
          <p:cNvPicPr>
            <a:picLocks noChangeAspect="1" noChangeArrowheads="1"/>
          </p:cNvPicPr>
          <p:nvPr/>
        </p:nvPicPr>
        <p:blipFill>
          <a:blip r:embed="rId4" cstate="print"/>
          <a:stretch>
            <a:fillRect/>
          </a:stretch>
        </p:blipFill>
        <p:spPr bwMode="auto">
          <a:xfrm>
            <a:off x="4829186" y="4359720"/>
            <a:ext cx="2255838" cy="1443736"/>
          </a:xfrm>
          <a:prstGeom prst="rect">
            <a:avLst/>
          </a:prstGeom>
          <a:noFill/>
          <a:ln w="38100">
            <a:solidFill>
              <a:schemeClr val="accent6"/>
            </a:solidFill>
            <a:miter lim="800000"/>
            <a:headEnd/>
            <a:tailEnd/>
          </a:ln>
        </p:spPr>
      </p:pic>
      <p:sp>
        <p:nvSpPr>
          <p:cNvPr id="12" name="Flèche droite 11"/>
          <p:cNvSpPr/>
          <p:nvPr/>
        </p:nvSpPr>
        <p:spPr>
          <a:xfrm>
            <a:off x="7515236" y="4705350"/>
            <a:ext cx="1619250" cy="790575"/>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9"/>
          <p:cNvSpPr>
            <a:spLocks noGrp="1" noChangeArrowheads="1"/>
          </p:cNvSpPr>
          <p:nvPr>
            <p:ph type="title"/>
          </p:nvPr>
        </p:nvSpPr>
        <p:spPr>
          <a:xfrm>
            <a:off x="3506235" y="1531503"/>
            <a:ext cx="2645901" cy="792162"/>
          </a:xfrm>
        </p:spPr>
        <p:txBody>
          <a:bodyPr/>
          <a:lstStyle/>
          <a:p>
            <a:pPr eaLnBrk="1" hangingPunct="1">
              <a:defRPr/>
            </a:pPr>
            <a:r>
              <a:rPr lang="fr-FR" dirty="0">
                <a:solidFill>
                  <a:schemeClr val="bg2">
                    <a:lumMod val="60000"/>
                    <a:lumOff val="40000"/>
                  </a:schemeClr>
                </a:solidFill>
                <a:latin typeface="Trebuchet MS" pitchFamily="34" charset="0"/>
              </a:rPr>
              <a:t>SECURITE</a:t>
            </a:r>
          </a:p>
        </p:txBody>
      </p:sp>
      <p:sp>
        <p:nvSpPr>
          <p:cNvPr id="13" name="Rectangle 12"/>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pic>
        <p:nvPicPr>
          <p:cNvPr id="15" name="Picture 3" descr="MAISEL"/>
          <p:cNvPicPr>
            <a:picLocks noChangeAspect="1" noChangeArrowheads="1"/>
          </p:cNvPicPr>
          <p:nvPr/>
        </p:nvPicPr>
        <p:blipFill>
          <a:blip r:embed="rId5" cstate="print"/>
          <a:stretch>
            <a:fillRect/>
          </a:stretch>
        </p:blipFill>
        <p:spPr bwMode="auto">
          <a:xfrm>
            <a:off x="9820887" y="257051"/>
            <a:ext cx="2168778" cy="913397"/>
          </a:xfrm>
          <a:prstGeom prst="rect">
            <a:avLst/>
          </a:prstGeom>
          <a:noFill/>
          <a:ln w="9525">
            <a:noFill/>
            <a:miter lim="800000"/>
            <a:headEnd/>
            <a:tailEnd/>
          </a:ln>
        </p:spPr>
      </p:pic>
    </p:spTree>
    <p:extLst>
      <p:ext uri="{BB962C8B-B14F-4D97-AF65-F5344CB8AC3E}">
        <p14:creationId xmlns:p14="http://schemas.microsoft.com/office/powerpoint/2010/main" val="2884170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linds(horizontal)">
                                      <p:cBhvr>
                                        <p:cTn id="11" dur="500"/>
                                        <p:tgtEl>
                                          <p:spTgt spid="9">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blinds(horizontal)">
                                      <p:cBhvr>
                                        <p:cTn id="14" dur="500"/>
                                        <p:tgtEl>
                                          <p:spTgt spid="9">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1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4"/>
                                        </p:tgtEl>
                                        <p:attrNameLst>
                                          <p:attrName>style.visibility</p:attrName>
                                        </p:attrNameLst>
                                      </p:cBhvr>
                                      <p:to>
                                        <p:strVal val="visible"/>
                                      </p:to>
                                    </p:set>
                                    <p:anim calcmode="discrete" valueType="clr">
                                      <p:cBhvr override="childStyle">
                                        <p:cTn id="3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
                                        </p:tgtEl>
                                        <p:attrNameLst>
                                          <p:attrName>fillcolor</p:attrName>
                                        </p:attrNameLst>
                                      </p:cBhvr>
                                      <p:tavLst>
                                        <p:tav tm="0">
                                          <p:val>
                                            <p:clrVal>
                                              <a:schemeClr val="accent2"/>
                                            </p:clrVal>
                                          </p:val>
                                        </p:tav>
                                        <p:tav tm="50000">
                                          <p:val>
                                            <p:clrVal>
                                              <a:schemeClr val="hlink"/>
                                            </p:clrVal>
                                          </p:val>
                                        </p:tav>
                                      </p:tavLst>
                                    </p:anim>
                                    <p:set>
                                      <p:cBhvr>
                                        <p:cTn id="32" dur="80"/>
                                        <p:tgtEl>
                                          <p:spTgt spid="14"/>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9"/>
          <p:cNvSpPr>
            <a:spLocks noGrp="1" noChangeArrowheads="1"/>
          </p:cNvSpPr>
          <p:nvPr>
            <p:ph type="title"/>
          </p:nvPr>
        </p:nvSpPr>
        <p:spPr>
          <a:xfrm>
            <a:off x="2335557" y="1170448"/>
            <a:ext cx="2645901" cy="792162"/>
          </a:xfrm>
        </p:spPr>
        <p:txBody>
          <a:bodyPr/>
          <a:lstStyle/>
          <a:p>
            <a:pPr eaLnBrk="1" hangingPunct="1">
              <a:defRPr/>
            </a:pPr>
            <a:r>
              <a:rPr lang="fr-FR" dirty="0">
                <a:solidFill>
                  <a:schemeClr val="bg2">
                    <a:lumMod val="60000"/>
                    <a:lumOff val="40000"/>
                  </a:schemeClr>
                </a:solidFill>
                <a:latin typeface="Trebuchet MS" pitchFamily="34" charset="0"/>
              </a:rPr>
              <a:t>SECURITE</a:t>
            </a:r>
          </a:p>
        </p:txBody>
      </p:sp>
      <p:sp>
        <p:nvSpPr>
          <p:cNvPr id="16" name="Rectangle 10"/>
          <p:cNvSpPr txBox="1">
            <a:spLocks noChangeArrowheads="1"/>
          </p:cNvSpPr>
          <p:nvPr/>
        </p:nvSpPr>
        <p:spPr bwMode="auto">
          <a:xfrm>
            <a:off x="1482888" y="2080284"/>
            <a:ext cx="8752493" cy="4173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0000"/>
              </a:buClr>
              <a:buFontTx/>
              <a:buNone/>
              <a:defRPr/>
            </a:pPr>
            <a:r>
              <a:rPr lang="fr-FR" sz="2800" b="1" kern="0" dirty="0">
                <a:solidFill>
                  <a:schemeClr val="bg2"/>
                </a:solidFill>
                <a:effectLst/>
                <a:latin typeface="Trebuchet MS" panose="020B0603020202020204" pitchFamily="34" charset="0"/>
              </a:rPr>
              <a:t>POUR SORTIR D’UN BATIMENT MAISEL : </a:t>
            </a:r>
          </a:p>
          <a:p>
            <a:pPr eaLnBrk="1" hangingPunct="1">
              <a:lnSpc>
                <a:spcPct val="80000"/>
              </a:lnSpc>
              <a:buClr>
                <a:srgbClr val="FF0000"/>
              </a:buClr>
              <a:buFontTx/>
              <a:buNone/>
              <a:defRPr/>
            </a:pPr>
            <a:endParaRPr lang="fr-FR" sz="900" b="1" kern="0" dirty="0">
              <a:solidFill>
                <a:schemeClr val="bg2"/>
              </a:solidFill>
              <a:effectLst/>
              <a:latin typeface="Trebuchet MS" panose="020B0603020202020204" pitchFamily="34" charset="0"/>
            </a:endParaRPr>
          </a:p>
          <a:p>
            <a:pPr eaLnBrk="1" hangingPunct="1">
              <a:lnSpc>
                <a:spcPct val="80000"/>
              </a:lnSpc>
              <a:buClr>
                <a:srgbClr val="FF0000"/>
              </a:buClr>
              <a:buFontTx/>
              <a:buNone/>
              <a:defRPr/>
            </a:pPr>
            <a:r>
              <a:rPr lang="fr-FR" sz="2000" b="1" kern="0" dirty="0">
                <a:solidFill>
                  <a:schemeClr val="bg2"/>
                </a:solidFill>
                <a:effectLst/>
                <a:latin typeface="Trebuchet MS" panose="020B0603020202020204" pitchFamily="34" charset="0"/>
              </a:rPr>
              <a:t>=&gt; ACTIONNER LA « BARRE PUSH » de la </a:t>
            </a:r>
            <a:r>
              <a:rPr lang="fr-FR" sz="2000" b="1" kern="0" dirty="0" smtClean="0">
                <a:solidFill>
                  <a:schemeClr val="bg2"/>
                </a:solidFill>
                <a:effectLst/>
                <a:latin typeface="Trebuchet MS" panose="020B0603020202020204" pitchFamily="34" charset="0"/>
              </a:rPr>
              <a:t>porte</a:t>
            </a:r>
            <a:endParaRPr lang="fr-FR" sz="2000" b="1" kern="0" dirty="0">
              <a:solidFill>
                <a:schemeClr val="bg2"/>
              </a:solidFill>
              <a:effectLst/>
              <a:latin typeface="Trebuchet MS" panose="020B0603020202020204" pitchFamily="34" charset="0"/>
            </a:endParaRPr>
          </a:p>
          <a:p>
            <a:pPr eaLnBrk="1" hangingPunct="1">
              <a:lnSpc>
                <a:spcPct val="80000"/>
              </a:lnSpc>
              <a:buClr>
                <a:srgbClr val="FF0000"/>
              </a:buClr>
              <a:buFontTx/>
              <a:buNone/>
              <a:defRPr/>
            </a:pPr>
            <a:r>
              <a:rPr lang="fr-FR" sz="2000" b="1" kern="0" dirty="0">
                <a:solidFill>
                  <a:schemeClr val="bg2"/>
                </a:solidFill>
                <a:effectLst/>
                <a:latin typeface="Trebuchet MS" panose="020B0603020202020204" pitchFamily="34" charset="0"/>
              </a:rPr>
              <a:t>	 OU le bouton d’ouverture de porte (si présent)</a:t>
            </a:r>
            <a:r>
              <a:rPr lang="fr-FR" sz="2000" kern="0" dirty="0">
                <a:solidFill>
                  <a:schemeClr val="bg2"/>
                </a:solidFill>
                <a:effectLst/>
                <a:latin typeface="Trebuchet MS" panose="020B0603020202020204" pitchFamily="34" charset="0"/>
              </a:rPr>
              <a:t> </a:t>
            </a:r>
          </a:p>
          <a:p>
            <a:pPr eaLnBrk="1" hangingPunct="1">
              <a:lnSpc>
                <a:spcPct val="80000"/>
              </a:lnSpc>
              <a:buClr>
                <a:srgbClr val="FF0000"/>
              </a:buClr>
              <a:buFontTx/>
              <a:buNone/>
              <a:defRPr/>
            </a:pPr>
            <a:endParaRPr lang="fr-FR" sz="2000" kern="0" dirty="0">
              <a:solidFill>
                <a:schemeClr val="accent4">
                  <a:lumMod val="25000"/>
                </a:schemeClr>
              </a:solidFill>
              <a:effectLst/>
              <a:latin typeface="Trebuchet MS" panose="020B0603020202020204" pitchFamily="34" charset="0"/>
            </a:endParaRPr>
          </a:p>
          <a:p>
            <a:pPr eaLnBrk="1" hangingPunct="1">
              <a:lnSpc>
                <a:spcPct val="80000"/>
              </a:lnSpc>
              <a:buClr>
                <a:srgbClr val="FF0000"/>
              </a:buClr>
              <a:buFontTx/>
              <a:buNone/>
              <a:defRPr/>
            </a:pPr>
            <a:r>
              <a:rPr lang="fr-FR" sz="3600" b="1" u="sng" kern="0" dirty="0" smtClean="0">
                <a:solidFill>
                  <a:srgbClr val="FF0000"/>
                </a:solidFill>
                <a:effectLst/>
                <a:latin typeface="Trebuchet MS" panose="020B0603020202020204" pitchFamily="34" charset="0"/>
              </a:rPr>
              <a:t>Uniquement en </a:t>
            </a:r>
            <a:r>
              <a:rPr lang="fr-FR" sz="2800" b="1" u="sng" kern="0" dirty="0" smtClean="0">
                <a:solidFill>
                  <a:srgbClr val="FF0000"/>
                </a:solidFill>
                <a:effectLst/>
                <a:latin typeface="Trebuchet MS" panose="020B0603020202020204" pitchFamily="34" charset="0"/>
              </a:rPr>
              <a:t>CAS </a:t>
            </a:r>
            <a:r>
              <a:rPr lang="fr-FR" sz="2800" b="1" u="sng" kern="0" dirty="0">
                <a:solidFill>
                  <a:srgbClr val="FF0000"/>
                </a:solidFill>
                <a:effectLst/>
                <a:latin typeface="Trebuchet MS" panose="020B0603020202020204" pitchFamily="34" charset="0"/>
              </a:rPr>
              <a:t>D’EVACUATION </a:t>
            </a:r>
            <a:r>
              <a:rPr lang="fr-FR" sz="2800" b="1" kern="0" dirty="0">
                <a:solidFill>
                  <a:srgbClr val="FF0000"/>
                </a:solidFill>
                <a:effectLst/>
                <a:latin typeface="Trebuchet MS" panose="020B0603020202020204" pitchFamily="34" charset="0"/>
              </a:rPr>
              <a:t>: </a:t>
            </a:r>
            <a:endParaRPr lang="fr-FR" sz="2800" kern="0" dirty="0">
              <a:solidFill>
                <a:schemeClr val="accent4">
                  <a:lumMod val="25000"/>
                </a:schemeClr>
              </a:solidFill>
              <a:effectLst/>
              <a:latin typeface="Trebuchet MS" panose="020B0603020202020204" pitchFamily="34" charset="0"/>
            </a:endParaRPr>
          </a:p>
          <a:p>
            <a:pPr eaLnBrk="1" hangingPunct="1">
              <a:lnSpc>
                <a:spcPct val="80000"/>
              </a:lnSpc>
              <a:buClr>
                <a:srgbClr val="FF0000"/>
              </a:buClr>
              <a:buFontTx/>
              <a:buNone/>
              <a:defRPr/>
            </a:pPr>
            <a:r>
              <a:rPr lang="fr-FR" sz="2000" kern="0" dirty="0">
                <a:solidFill>
                  <a:schemeClr val="accent4">
                    <a:lumMod val="25000"/>
                  </a:schemeClr>
                </a:solidFill>
                <a:effectLst/>
                <a:latin typeface="Trebuchet MS" panose="020B0603020202020204" pitchFamily="34" charset="0"/>
              </a:rPr>
              <a:t>1 - </a:t>
            </a:r>
            <a:r>
              <a:rPr lang="fr-FR" sz="2000" kern="0" dirty="0" smtClean="0">
                <a:solidFill>
                  <a:schemeClr val="accent4">
                    <a:lumMod val="25000"/>
                  </a:schemeClr>
                </a:solidFill>
                <a:effectLst/>
                <a:latin typeface="Trebuchet MS" panose="020B0603020202020204" pitchFamily="34" charset="0"/>
              </a:rPr>
              <a:t>Déverrouiller </a:t>
            </a:r>
            <a:r>
              <a:rPr lang="fr-FR" sz="2000" kern="0" dirty="0">
                <a:solidFill>
                  <a:schemeClr val="accent4">
                    <a:lumMod val="25000"/>
                  </a:schemeClr>
                </a:solidFill>
                <a:effectLst/>
                <a:latin typeface="Trebuchet MS" panose="020B0603020202020204" pitchFamily="34" charset="0"/>
              </a:rPr>
              <a:t>les portes avec </a:t>
            </a:r>
          </a:p>
          <a:p>
            <a:pPr eaLnBrk="1" hangingPunct="1">
              <a:lnSpc>
                <a:spcPct val="80000"/>
              </a:lnSpc>
              <a:buClr>
                <a:srgbClr val="FF0000"/>
              </a:buClr>
              <a:buFontTx/>
              <a:buNone/>
              <a:defRPr/>
            </a:pPr>
            <a:r>
              <a:rPr lang="fr-FR" sz="2000" kern="0" dirty="0">
                <a:solidFill>
                  <a:schemeClr val="accent4">
                    <a:lumMod val="25000"/>
                  </a:schemeClr>
                </a:solidFill>
                <a:effectLst/>
                <a:latin typeface="Trebuchet MS" panose="020B0603020202020204" pitchFamily="34" charset="0"/>
              </a:rPr>
              <a:t>les boitiers d’ouverture d’urgence </a:t>
            </a:r>
            <a:r>
              <a:rPr lang="fr-FR" sz="2000" kern="0" dirty="0">
                <a:solidFill>
                  <a:srgbClr val="FF0000"/>
                </a:solidFill>
                <a:effectLst/>
                <a:latin typeface="Trebuchet MS" panose="020B0603020202020204" pitchFamily="34" charset="0"/>
              </a:rPr>
              <a:t>(boîtiers </a:t>
            </a:r>
            <a:r>
              <a:rPr lang="fr-FR" sz="2000" kern="0" dirty="0" smtClean="0">
                <a:solidFill>
                  <a:srgbClr val="FF0000"/>
                </a:solidFill>
                <a:effectLst/>
                <a:latin typeface="Trebuchet MS" panose="020B0603020202020204" pitchFamily="34" charset="0"/>
              </a:rPr>
              <a:t>rouge = alarme)</a:t>
            </a:r>
            <a:r>
              <a:rPr lang="fr-FR" sz="2000" b="1" kern="0" dirty="0">
                <a:solidFill>
                  <a:schemeClr val="hlink"/>
                </a:solidFill>
                <a:effectLst/>
                <a:latin typeface="Trebuchet MS" panose="020B0603020202020204" pitchFamily="34" charset="0"/>
              </a:rPr>
              <a:t>	</a:t>
            </a:r>
            <a:endParaRPr lang="fr-FR" sz="2000" b="1" kern="0" dirty="0" smtClean="0">
              <a:solidFill>
                <a:schemeClr val="hlink"/>
              </a:solidFill>
              <a:effectLst/>
              <a:latin typeface="Trebuchet MS" panose="020B0603020202020204" pitchFamily="34" charset="0"/>
            </a:endParaRPr>
          </a:p>
          <a:p>
            <a:pPr eaLnBrk="1" hangingPunct="1">
              <a:lnSpc>
                <a:spcPct val="80000"/>
              </a:lnSpc>
              <a:buClr>
                <a:srgbClr val="FF0000"/>
              </a:buClr>
              <a:buFontTx/>
              <a:buNone/>
              <a:defRPr/>
            </a:pPr>
            <a:endParaRPr lang="fr-FR" sz="2000" b="1" i="1" kern="0" dirty="0">
              <a:solidFill>
                <a:schemeClr val="hlink"/>
              </a:solidFill>
              <a:effectLst/>
              <a:latin typeface="Trebuchet MS" panose="020B0603020202020204" pitchFamily="34" charset="0"/>
            </a:endParaRPr>
          </a:p>
          <a:p>
            <a:pPr eaLnBrk="1" hangingPunct="1">
              <a:lnSpc>
                <a:spcPct val="80000"/>
              </a:lnSpc>
              <a:buClr>
                <a:srgbClr val="FF0000"/>
              </a:buClr>
              <a:buFontTx/>
              <a:buNone/>
              <a:defRPr/>
            </a:pPr>
            <a:r>
              <a:rPr lang="fr-FR" sz="2000" b="1" i="1" kern="0" dirty="0" smtClean="0">
                <a:solidFill>
                  <a:schemeClr val="hlink"/>
                </a:solidFill>
                <a:effectLst/>
                <a:latin typeface="Trebuchet MS" panose="020B0603020202020204" pitchFamily="34" charset="0"/>
              </a:rPr>
              <a:t>Tous les jours : </a:t>
            </a:r>
            <a:r>
              <a:rPr lang="fr-FR" sz="2000" i="1" kern="0" dirty="0" smtClean="0">
                <a:solidFill>
                  <a:schemeClr val="accent4">
                    <a:lumMod val="25000"/>
                  </a:schemeClr>
                </a:solidFill>
                <a:effectLst/>
                <a:latin typeface="Trebuchet MS" panose="020B0603020202020204" pitchFamily="34" charset="0"/>
              </a:rPr>
              <a:t> </a:t>
            </a:r>
            <a:r>
              <a:rPr lang="fr-FR" sz="2000" kern="0" dirty="0">
                <a:solidFill>
                  <a:schemeClr val="hlink"/>
                </a:solidFill>
                <a:effectLst/>
                <a:latin typeface="Trebuchet MS" panose="020B0603020202020204" pitchFamily="34" charset="0"/>
              </a:rPr>
              <a:t>	</a:t>
            </a:r>
          </a:p>
          <a:p>
            <a:pPr eaLnBrk="1" hangingPunct="1">
              <a:lnSpc>
                <a:spcPct val="80000"/>
              </a:lnSpc>
              <a:buFontTx/>
              <a:buNone/>
              <a:defRPr/>
            </a:pPr>
            <a:r>
              <a:rPr lang="fr-FR" sz="2000" kern="0" dirty="0">
                <a:solidFill>
                  <a:schemeClr val="accent4">
                    <a:lumMod val="25000"/>
                  </a:schemeClr>
                </a:solidFill>
                <a:effectLst/>
                <a:latin typeface="Trebuchet MS" panose="020B0603020202020204" pitchFamily="34" charset="0"/>
              </a:rPr>
              <a:t>2- NE PAS emprunter les </a:t>
            </a:r>
            <a:r>
              <a:rPr lang="fr-FR" sz="2000" b="1" kern="0" dirty="0">
                <a:solidFill>
                  <a:srgbClr val="FF0000"/>
                </a:solidFill>
                <a:effectLst/>
                <a:latin typeface="Trebuchet MS" panose="020B0603020202020204" pitchFamily="34" charset="0"/>
              </a:rPr>
              <a:t>issues de secours</a:t>
            </a:r>
            <a:r>
              <a:rPr lang="fr-FR" sz="2000" b="1" kern="0" dirty="0">
                <a:solidFill>
                  <a:schemeClr val="accent4">
                    <a:lumMod val="25000"/>
                  </a:schemeClr>
                </a:solidFill>
                <a:effectLst/>
                <a:latin typeface="Trebuchet MS" panose="020B0603020202020204" pitchFamily="34" charset="0"/>
              </a:rPr>
              <a:t> </a:t>
            </a:r>
          </a:p>
          <a:p>
            <a:pPr eaLnBrk="1" hangingPunct="1">
              <a:lnSpc>
                <a:spcPct val="80000"/>
              </a:lnSpc>
              <a:buFontTx/>
              <a:buNone/>
              <a:defRPr/>
            </a:pPr>
            <a:r>
              <a:rPr lang="fr-FR" sz="2000" kern="0" dirty="0">
                <a:solidFill>
                  <a:schemeClr val="accent4">
                    <a:lumMod val="25000"/>
                  </a:schemeClr>
                </a:solidFill>
                <a:effectLst/>
                <a:latin typeface="Trebuchet MS" panose="020B0603020202020204" pitchFamily="34" charset="0"/>
              </a:rPr>
              <a:t>celles-ci doivent être maintenues fermées</a:t>
            </a:r>
          </a:p>
          <a:p>
            <a:pPr eaLnBrk="1" hangingPunct="1">
              <a:lnSpc>
                <a:spcPct val="80000"/>
              </a:lnSpc>
              <a:buFontTx/>
              <a:buNone/>
              <a:defRPr/>
            </a:pPr>
            <a:r>
              <a:rPr lang="fr-FR" sz="2000" kern="0" dirty="0">
                <a:solidFill>
                  <a:schemeClr val="bg1">
                    <a:lumMod val="60000"/>
                    <a:lumOff val="40000"/>
                  </a:schemeClr>
                </a:solidFill>
                <a:effectLst/>
                <a:latin typeface="Trebuchet MS" panose="020B0603020202020204" pitchFamily="34" charset="0"/>
              </a:rPr>
              <a:t>Toute utilisation de ces accès sans raison entrainera des sanctions</a:t>
            </a:r>
          </a:p>
          <a:p>
            <a:pPr eaLnBrk="1" hangingPunct="1">
              <a:lnSpc>
                <a:spcPct val="80000"/>
              </a:lnSpc>
              <a:buFontTx/>
              <a:buNone/>
              <a:defRPr/>
            </a:pPr>
            <a:endParaRPr lang="fr-FR" sz="1050" kern="0" dirty="0">
              <a:solidFill>
                <a:schemeClr val="hlink"/>
              </a:solidFill>
              <a:effectLst/>
              <a:latin typeface="Trebuchet MS" panose="020B0603020202020204" pitchFamily="34" charset="0"/>
            </a:endParaRPr>
          </a:p>
          <a:p>
            <a:pPr eaLnBrk="1" hangingPunct="1">
              <a:buFontTx/>
              <a:buNone/>
              <a:defRPr/>
            </a:pPr>
            <a:endParaRPr lang="fr-FR" sz="1050" kern="0" dirty="0">
              <a:solidFill>
                <a:schemeClr val="hlink"/>
              </a:solidFill>
              <a:effectLst/>
              <a:latin typeface="Trebuchet MS" panose="020B0603020202020204" pitchFamily="34" charset="0"/>
            </a:endParaRPr>
          </a:p>
        </p:txBody>
      </p:sp>
      <p:pic>
        <p:nvPicPr>
          <p:cNvPr id="11"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2" name="Rectangle 11"/>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pic>
        <p:nvPicPr>
          <p:cNvPr id="3" name="Image 2"/>
          <p:cNvPicPr>
            <a:picLocks noChangeAspect="1"/>
          </p:cNvPicPr>
          <p:nvPr/>
        </p:nvPicPr>
        <p:blipFill>
          <a:blip r:embed="rId4"/>
          <a:stretch>
            <a:fillRect/>
          </a:stretch>
        </p:blipFill>
        <p:spPr>
          <a:xfrm>
            <a:off x="9202632" y="3983919"/>
            <a:ext cx="2065497" cy="2111397"/>
          </a:xfrm>
          <a:prstGeom prst="rect">
            <a:avLst/>
          </a:prstGeom>
        </p:spPr>
      </p:pic>
    </p:spTree>
    <p:extLst>
      <p:ext uri="{BB962C8B-B14F-4D97-AF65-F5344CB8AC3E}">
        <p14:creationId xmlns:p14="http://schemas.microsoft.com/office/powerpoint/2010/main" val="2905491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par>
                          <p:cTn id="10" fill="hold">
                            <p:stCondLst>
                              <p:cond delay="360"/>
                            </p:stCondLst>
                            <p:childTnLst>
                              <p:par>
                                <p:cTn id="11" presetID="1"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par>
                          <p:cTn id="13" fill="hold">
                            <p:stCondLst>
                              <p:cond delay="360"/>
                            </p:stCondLst>
                            <p:childTnLst>
                              <p:par>
                                <p:cTn id="14" presetID="1" presetClass="entr" presetSubtype="0" fill="hold" grpId="0" nodeType="after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childTnLst>
                                </p:cTn>
                              </p:par>
                            </p:childTnLst>
                          </p:cTn>
                        </p:par>
                        <p:par>
                          <p:cTn id="16" fill="hold">
                            <p:stCondLst>
                              <p:cond delay="360"/>
                            </p:stCondLst>
                            <p:childTnLst>
                              <p:par>
                                <p:cTn id="17" presetID="1" presetClass="entr" presetSubtype="0"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par>
                          <p:cTn id="19" fill="hold">
                            <p:stCondLst>
                              <p:cond delay="360"/>
                            </p:stCondLst>
                            <p:childTnLst>
                              <p:par>
                                <p:cTn id="20" presetID="1" presetClass="entr" presetSubtype="0" fill="hold" grpId="0" nodeType="after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childTnLst>
                                </p:cTn>
                              </p:par>
                            </p:childTnLst>
                          </p:cTn>
                        </p:par>
                        <p:par>
                          <p:cTn id="22" fill="hold">
                            <p:stCondLst>
                              <p:cond delay="360"/>
                            </p:stCondLst>
                            <p:childTnLst>
                              <p:par>
                                <p:cTn id="23" presetID="1" presetClass="entr" presetSubtype="0" fill="hold" grpId="0" nodeType="after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par>
                          <p:cTn id="25" fill="hold">
                            <p:stCondLst>
                              <p:cond delay="360"/>
                            </p:stCondLst>
                            <p:childTnLst>
                              <p:par>
                                <p:cTn id="26" presetID="1" presetClass="entr" presetSubtype="0" fill="hold" grpId="0" nodeType="afterEffect">
                                  <p:stCondLst>
                                    <p:cond delay="0"/>
                                  </p:stCondLst>
                                  <p:childTnLst>
                                    <p:set>
                                      <p:cBhvr>
                                        <p:cTn id="27" dur="1" fill="hold">
                                          <p:stCondLst>
                                            <p:cond delay="0"/>
                                          </p:stCondLst>
                                        </p:cTn>
                                        <p:tgtEl>
                                          <p:spTgt spid="16">
                                            <p:txEl>
                                              <p:pRg st="7" end="7"/>
                                            </p:txEl>
                                          </p:spTgt>
                                        </p:tgtEl>
                                        <p:attrNameLst>
                                          <p:attrName>style.visibility</p:attrName>
                                        </p:attrNameLst>
                                      </p:cBhvr>
                                      <p:to>
                                        <p:strVal val="visible"/>
                                      </p:to>
                                    </p:set>
                                  </p:childTnLst>
                                </p:cTn>
                              </p:par>
                            </p:childTnLst>
                          </p:cTn>
                        </p:par>
                        <p:par>
                          <p:cTn id="28" fill="hold">
                            <p:stCondLst>
                              <p:cond delay="360"/>
                            </p:stCondLst>
                            <p:childTnLst>
                              <p:par>
                                <p:cTn id="29" presetID="1" presetClass="entr" presetSubtype="0" fill="hold" grpId="0" nodeType="after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par>
                          <p:cTn id="31" fill="hold">
                            <p:stCondLst>
                              <p:cond delay="360"/>
                            </p:stCondLst>
                            <p:childTnLst>
                              <p:par>
                                <p:cTn id="32" presetID="1" presetClass="entr" presetSubtype="0" fill="hold" grpId="0" nodeType="afterEffect">
                                  <p:stCondLst>
                                    <p:cond delay="0"/>
                                  </p:stCondLst>
                                  <p:childTnLst>
                                    <p:set>
                                      <p:cBhvr>
                                        <p:cTn id="33" dur="1" fill="hold">
                                          <p:stCondLst>
                                            <p:cond delay="0"/>
                                          </p:stCondLst>
                                        </p:cTn>
                                        <p:tgtEl>
                                          <p:spTgt spid="16">
                                            <p:txEl>
                                              <p:pRg st="10" end="10"/>
                                            </p:txEl>
                                          </p:spTgt>
                                        </p:tgtEl>
                                        <p:attrNameLst>
                                          <p:attrName>style.visibility</p:attrName>
                                        </p:attrNameLst>
                                      </p:cBhvr>
                                      <p:to>
                                        <p:strVal val="visible"/>
                                      </p:to>
                                    </p:set>
                                  </p:childTnLst>
                                </p:cTn>
                              </p:par>
                            </p:childTnLst>
                          </p:cTn>
                        </p:par>
                        <p:par>
                          <p:cTn id="34" fill="hold">
                            <p:stCondLst>
                              <p:cond delay="360"/>
                            </p:stCondLst>
                            <p:childTnLst>
                              <p:par>
                                <p:cTn id="35" presetID="1" presetClass="entr" presetSubtype="0" fill="hold" grpId="0" nodeType="afterEffect">
                                  <p:stCondLst>
                                    <p:cond delay="0"/>
                                  </p:stCondLst>
                                  <p:childTnLst>
                                    <p:set>
                                      <p:cBhvr>
                                        <p:cTn id="3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12"/>
                                        </p:tgtEl>
                                        <p:attrNameLst>
                                          <p:attrName>style.visibility</p:attrName>
                                        </p:attrNameLst>
                                      </p:cBhvr>
                                      <p:to>
                                        <p:strVal val="visible"/>
                                      </p:to>
                                    </p:set>
                                    <p:anim calcmode="discrete" valueType="clr">
                                      <p:cBhvr override="childStyle">
                                        <p:cTn id="4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2"/>
                                        </p:tgtEl>
                                        <p:attrNameLst>
                                          <p:attrName>fillcolor</p:attrName>
                                        </p:attrNameLst>
                                      </p:cBhvr>
                                      <p:tavLst>
                                        <p:tav tm="0">
                                          <p:val>
                                            <p:clrVal>
                                              <a:schemeClr val="accent2"/>
                                            </p:clrVal>
                                          </p:val>
                                        </p:tav>
                                        <p:tav tm="50000">
                                          <p:val>
                                            <p:clrVal>
                                              <a:schemeClr val="hlink"/>
                                            </p:clrVal>
                                          </p:val>
                                        </p:tav>
                                      </p:tavLst>
                                    </p:anim>
                                    <p:set>
                                      <p:cBhvr>
                                        <p:cTn id="4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uiExpand="1" build="p"/>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9"/>
          <p:cNvSpPr>
            <a:spLocks noGrp="1" noChangeArrowheads="1"/>
          </p:cNvSpPr>
          <p:nvPr>
            <p:ph type="title"/>
          </p:nvPr>
        </p:nvSpPr>
        <p:spPr>
          <a:xfrm>
            <a:off x="3641590" y="1565041"/>
            <a:ext cx="2645901" cy="792162"/>
          </a:xfrm>
        </p:spPr>
        <p:txBody>
          <a:bodyPr/>
          <a:lstStyle/>
          <a:p>
            <a:pPr eaLnBrk="1" hangingPunct="1">
              <a:defRPr/>
            </a:pPr>
            <a:r>
              <a:rPr lang="fr-FR" dirty="0">
                <a:solidFill>
                  <a:schemeClr val="bg2">
                    <a:lumMod val="60000"/>
                    <a:lumOff val="40000"/>
                  </a:schemeClr>
                </a:solidFill>
                <a:latin typeface="Trebuchet MS" pitchFamily="34" charset="0"/>
              </a:rPr>
              <a:t>SECURITE</a:t>
            </a:r>
          </a:p>
        </p:txBody>
      </p:sp>
      <p:sp>
        <p:nvSpPr>
          <p:cNvPr id="10" name="Rectangle 6"/>
          <p:cNvSpPr txBox="1">
            <a:spLocks noChangeArrowheads="1"/>
          </p:cNvSpPr>
          <p:nvPr/>
        </p:nvSpPr>
        <p:spPr bwMode="auto">
          <a:xfrm>
            <a:off x="2518995" y="2357203"/>
            <a:ext cx="8614225" cy="2824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buClr>
                <a:schemeClr val="accent4">
                  <a:lumMod val="25000"/>
                </a:schemeClr>
              </a:buClr>
              <a:buNone/>
              <a:defRPr/>
            </a:pPr>
            <a:r>
              <a:rPr lang="fr-FR" sz="2000" kern="0" dirty="0" smtClean="0">
                <a:solidFill>
                  <a:srgbClr val="FF0000"/>
                </a:solidFill>
                <a:effectLst/>
                <a:latin typeface="Trebuchet MS" panose="020B0603020202020204" pitchFamily="34" charset="0"/>
              </a:rPr>
              <a:t>Tout usage </a:t>
            </a:r>
            <a:r>
              <a:rPr lang="fr-FR" sz="2000" kern="0" dirty="0">
                <a:solidFill>
                  <a:srgbClr val="FF0000"/>
                </a:solidFill>
                <a:effectLst/>
                <a:latin typeface="Trebuchet MS" panose="020B0603020202020204" pitchFamily="34" charset="0"/>
              </a:rPr>
              <a:t>injustifié, retrait, dégradation</a:t>
            </a:r>
            <a:r>
              <a:rPr lang="fr-FR" sz="2000" b="1" kern="0" dirty="0">
                <a:solidFill>
                  <a:srgbClr val="FF0000"/>
                </a:solidFill>
                <a:effectLst/>
                <a:latin typeface="Trebuchet MS" panose="020B0603020202020204" pitchFamily="34" charset="0"/>
              </a:rPr>
              <a:t> = gros ennuis !</a:t>
            </a:r>
          </a:p>
          <a:p>
            <a:pPr eaLnBrk="1" hangingPunct="1">
              <a:buClr>
                <a:schemeClr val="accent4">
                  <a:lumMod val="25000"/>
                </a:schemeClr>
              </a:buClr>
              <a:defRPr/>
            </a:pPr>
            <a:endParaRPr lang="fr-FR" sz="2000" b="1" kern="0" dirty="0">
              <a:solidFill>
                <a:schemeClr val="accent4">
                  <a:lumMod val="25000"/>
                </a:schemeClr>
              </a:solidFill>
              <a:effectLst/>
              <a:latin typeface="Trebuchet MS" panose="020B0603020202020204" pitchFamily="34" charset="0"/>
            </a:endParaRPr>
          </a:p>
          <a:p>
            <a:pPr eaLnBrk="1" hangingPunct="1">
              <a:buClr>
                <a:schemeClr val="accent4">
                  <a:lumMod val="25000"/>
                </a:schemeClr>
              </a:buClr>
              <a:defRPr/>
            </a:pPr>
            <a:r>
              <a:rPr lang="fr-FR" sz="2000" b="1" kern="0" dirty="0" smtClean="0">
                <a:solidFill>
                  <a:schemeClr val="accent4">
                    <a:lumMod val="25000"/>
                  </a:schemeClr>
                </a:solidFill>
                <a:effectLst/>
                <a:latin typeface="Trebuchet MS" panose="020B0603020202020204" pitchFamily="34" charset="0"/>
              </a:rPr>
              <a:t>DEVERROUILLAGE </a:t>
            </a:r>
            <a:r>
              <a:rPr lang="fr-FR" sz="2000" b="1" kern="0" dirty="0">
                <a:solidFill>
                  <a:schemeClr val="accent4">
                    <a:lumMod val="25000"/>
                  </a:schemeClr>
                </a:solidFill>
                <a:effectLst/>
                <a:latin typeface="Trebuchet MS" panose="020B0603020202020204" pitchFamily="34" charset="0"/>
              </a:rPr>
              <a:t>D’URGENCE</a:t>
            </a:r>
          </a:p>
          <a:p>
            <a:pPr eaLnBrk="1" hangingPunct="1">
              <a:buClr>
                <a:schemeClr val="accent4">
                  <a:lumMod val="25000"/>
                </a:schemeClr>
              </a:buClr>
              <a:defRPr/>
            </a:pPr>
            <a:r>
              <a:rPr lang="fr-FR" sz="2000" b="1" kern="0" dirty="0">
                <a:solidFill>
                  <a:schemeClr val="accent4">
                    <a:lumMod val="25000"/>
                  </a:schemeClr>
                </a:solidFill>
                <a:effectLst/>
                <a:latin typeface="Trebuchet MS" panose="020B0603020202020204" pitchFamily="34" charset="0"/>
              </a:rPr>
              <a:t>SORTIES DE SECOURS</a:t>
            </a:r>
          </a:p>
          <a:p>
            <a:pPr eaLnBrk="1" hangingPunct="1">
              <a:buClr>
                <a:schemeClr val="accent4">
                  <a:lumMod val="25000"/>
                </a:schemeClr>
              </a:buClr>
              <a:defRPr/>
            </a:pPr>
            <a:r>
              <a:rPr lang="fr-FR" sz="2000" b="1" kern="0" dirty="0">
                <a:solidFill>
                  <a:schemeClr val="accent4">
                    <a:lumMod val="25000"/>
                  </a:schemeClr>
                </a:solidFill>
                <a:effectLst/>
                <a:latin typeface="Trebuchet MS" panose="020B0603020202020204" pitchFamily="34" charset="0"/>
              </a:rPr>
              <a:t>EXTINCTEURS</a:t>
            </a:r>
          </a:p>
          <a:p>
            <a:pPr eaLnBrk="1" hangingPunct="1">
              <a:buClr>
                <a:schemeClr val="accent4">
                  <a:lumMod val="25000"/>
                </a:schemeClr>
              </a:buClr>
              <a:defRPr/>
            </a:pPr>
            <a:r>
              <a:rPr lang="fr-FR" sz="2000" b="1" kern="0" dirty="0">
                <a:solidFill>
                  <a:schemeClr val="accent4">
                    <a:lumMod val="25000"/>
                  </a:schemeClr>
                </a:solidFill>
                <a:effectLst/>
                <a:latin typeface="Trebuchet MS" panose="020B0603020202020204" pitchFamily="34" charset="0"/>
              </a:rPr>
              <a:t>DECLENCHEMENT D’ALARME INCENDIE</a:t>
            </a:r>
          </a:p>
          <a:p>
            <a:pPr eaLnBrk="1" hangingPunct="1">
              <a:buClr>
                <a:schemeClr val="accent4">
                  <a:lumMod val="25000"/>
                </a:schemeClr>
              </a:buClr>
              <a:defRPr/>
            </a:pPr>
            <a:r>
              <a:rPr lang="fr-FR" sz="2000" b="1" kern="0" dirty="0">
                <a:solidFill>
                  <a:schemeClr val="accent4">
                    <a:lumMod val="25000"/>
                  </a:schemeClr>
                </a:solidFill>
                <a:effectLst/>
                <a:latin typeface="Trebuchet MS" panose="020B0603020202020204" pitchFamily="34" charset="0"/>
              </a:rPr>
              <a:t>DETECTEURS DE </a:t>
            </a:r>
            <a:r>
              <a:rPr lang="fr-FR" sz="2000" b="1" kern="0" dirty="0" smtClean="0">
                <a:solidFill>
                  <a:schemeClr val="accent4">
                    <a:lumMod val="25000"/>
                  </a:schemeClr>
                </a:solidFill>
                <a:effectLst/>
                <a:latin typeface="Trebuchet MS" panose="020B0603020202020204" pitchFamily="34" charset="0"/>
              </a:rPr>
              <a:t>FUMEE</a:t>
            </a:r>
          </a:p>
          <a:p>
            <a:pPr eaLnBrk="1" hangingPunct="1">
              <a:buClr>
                <a:schemeClr val="accent4">
                  <a:lumMod val="25000"/>
                </a:schemeClr>
              </a:buClr>
              <a:defRPr/>
            </a:pPr>
            <a:r>
              <a:rPr lang="fr-FR" sz="2000" b="1" kern="0" dirty="0" smtClean="0">
                <a:solidFill>
                  <a:schemeClr val="accent4">
                    <a:lumMod val="25000"/>
                  </a:schemeClr>
                </a:solidFill>
                <a:effectLst/>
                <a:latin typeface="Trebuchet MS" panose="020B0603020202020204" pitchFamily="34" charset="0"/>
              </a:rPr>
              <a:t>TOUT MATERIEL DE PREVENTION OU DE SECOURS </a:t>
            </a:r>
          </a:p>
          <a:p>
            <a:pPr marL="0" indent="0" eaLnBrk="1" hangingPunct="1">
              <a:buClr>
                <a:schemeClr val="accent4">
                  <a:lumMod val="25000"/>
                </a:schemeClr>
              </a:buClr>
              <a:buNone/>
              <a:defRPr/>
            </a:pPr>
            <a:endParaRPr lang="fr-FR" sz="2000" b="1" kern="0" dirty="0">
              <a:solidFill>
                <a:schemeClr val="accent4">
                  <a:lumMod val="25000"/>
                </a:schemeClr>
              </a:solidFill>
              <a:effectLst/>
              <a:latin typeface="Trebuchet MS" panose="020B0603020202020204" pitchFamily="34" charset="0"/>
            </a:endParaRPr>
          </a:p>
          <a:p>
            <a:pPr marL="0" indent="0" eaLnBrk="1" hangingPunct="1">
              <a:buClr>
                <a:schemeClr val="accent4">
                  <a:lumMod val="25000"/>
                </a:schemeClr>
              </a:buClr>
              <a:buNone/>
              <a:defRPr/>
            </a:pPr>
            <a:endParaRPr lang="fr-FR" sz="2000" b="1" kern="0" dirty="0">
              <a:solidFill>
                <a:schemeClr val="accent4">
                  <a:lumMod val="25000"/>
                </a:schemeClr>
              </a:solidFill>
              <a:effectLst/>
              <a:latin typeface="Trebuchet MS" panose="020B0603020202020204" pitchFamily="34" charset="0"/>
            </a:endParaRPr>
          </a:p>
          <a:p>
            <a:pPr eaLnBrk="1" hangingPunct="1">
              <a:buClr>
                <a:schemeClr val="accent4">
                  <a:lumMod val="25000"/>
                </a:schemeClr>
              </a:buClr>
              <a:buFontTx/>
              <a:buNone/>
              <a:defRPr/>
            </a:pPr>
            <a:r>
              <a:rPr lang="fr-FR" sz="2000" b="1" kern="0" dirty="0">
                <a:solidFill>
                  <a:schemeClr val="accent4">
                    <a:lumMod val="25000"/>
                  </a:schemeClr>
                </a:solidFill>
                <a:latin typeface="Trebuchet MS" panose="020B0603020202020204" pitchFamily="34" charset="0"/>
              </a:rPr>
              <a:t>		</a:t>
            </a:r>
            <a:r>
              <a:rPr lang="fr-FR" sz="2400" b="1" kern="0" dirty="0" smtClean="0">
                <a:solidFill>
                  <a:srgbClr val="FF0000"/>
                </a:solidFill>
                <a:effectLst/>
              </a:rPr>
              <a:t>  </a:t>
            </a:r>
            <a:r>
              <a:rPr lang="fr-FR" sz="2400" b="1" kern="0" dirty="0">
                <a:solidFill>
                  <a:srgbClr val="FF0000"/>
                </a:solidFill>
                <a:effectLst/>
              </a:rPr>
              <a:t>		</a:t>
            </a:r>
            <a:endParaRPr lang="fr-FR" sz="1050" kern="0" dirty="0">
              <a:solidFill>
                <a:schemeClr val="bg1"/>
              </a:solidFill>
              <a:effectLst/>
            </a:endParaRPr>
          </a:p>
        </p:txBody>
      </p:sp>
      <p:sp>
        <p:nvSpPr>
          <p:cNvPr id="11" name="Text Box 7"/>
          <p:cNvSpPr txBox="1">
            <a:spLocks noChangeArrowheads="1"/>
          </p:cNvSpPr>
          <p:nvPr/>
        </p:nvSpPr>
        <p:spPr bwMode="auto">
          <a:xfrm>
            <a:off x="2713889" y="5452037"/>
            <a:ext cx="7505701" cy="1015663"/>
          </a:xfrm>
          <a:prstGeom prst="rect">
            <a:avLst/>
          </a:prstGeom>
          <a:solidFill>
            <a:schemeClr val="accent3">
              <a:lumMod val="20000"/>
              <a:lumOff val="80000"/>
            </a:schemeClr>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r>
              <a:rPr lang="fr-FR" sz="2000" b="1" dirty="0">
                <a:solidFill>
                  <a:srgbClr val="FF0000"/>
                </a:solidFill>
              </a:rPr>
              <a:t>LA DEGRADATION D’EQUIPEMENTS  DESTINES A LA SECURITE  ET LA MISE EN DANGER D’AUTRUI CONSTITUENT DES DELITS SANCTIONNES PAR LA LOI</a:t>
            </a:r>
          </a:p>
        </p:txBody>
      </p:sp>
      <p:pic>
        <p:nvPicPr>
          <p:cNvPr id="12"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3" name="Rectangle 12"/>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spTree>
    <p:extLst>
      <p:ext uri="{BB962C8B-B14F-4D97-AF65-F5344CB8AC3E}">
        <p14:creationId xmlns:p14="http://schemas.microsoft.com/office/powerpoint/2010/main" val="3180676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par>
                          <p:cTn id="10" fill="hold">
                            <p:stCondLst>
                              <p:cond delay="360"/>
                            </p:stCondLst>
                            <p:childTnLst>
                              <p:par>
                                <p:cTn id="11" presetID="3" presetClass="entr" presetSubtype="1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linds(horizontal)">
                                      <p:cBhvr>
                                        <p:cTn id="13" dur="500"/>
                                        <p:tgtEl>
                                          <p:spTgt spid="10">
                                            <p:txEl>
                                              <p:pRg st="2" end="2"/>
                                            </p:txEl>
                                          </p:spTgt>
                                        </p:tgtEl>
                                      </p:cBhvr>
                                    </p:animEffect>
                                  </p:childTnLst>
                                </p:cTn>
                              </p:par>
                            </p:childTnLst>
                          </p:cTn>
                        </p:par>
                        <p:par>
                          <p:cTn id="14" fill="hold">
                            <p:stCondLst>
                              <p:cond delay="860"/>
                            </p:stCondLst>
                            <p:childTnLst>
                              <p:par>
                                <p:cTn id="15" presetID="3" presetClass="entr" presetSubtype="10"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par>
                          <p:cTn id="18" fill="hold">
                            <p:stCondLst>
                              <p:cond delay="1360"/>
                            </p:stCondLst>
                            <p:childTnLst>
                              <p:par>
                                <p:cTn id="19" presetID="3" presetClass="entr" presetSubtype="10"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linds(horizontal)">
                                      <p:cBhvr>
                                        <p:cTn id="21" dur="500"/>
                                        <p:tgtEl>
                                          <p:spTgt spid="10">
                                            <p:txEl>
                                              <p:pRg st="3" end="3"/>
                                            </p:txEl>
                                          </p:spTgt>
                                        </p:tgtEl>
                                      </p:cBhvr>
                                    </p:animEffect>
                                  </p:childTnLst>
                                </p:cTn>
                              </p:par>
                            </p:childTnLst>
                          </p:cTn>
                        </p:par>
                        <p:par>
                          <p:cTn id="22" fill="hold">
                            <p:stCondLst>
                              <p:cond delay="1860"/>
                            </p:stCondLst>
                            <p:childTnLst>
                              <p:par>
                                <p:cTn id="23" presetID="3" presetClass="entr" presetSubtype="10" fill="hold" nodeType="after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linds(horizontal)">
                                      <p:cBhvr>
                                        <p:cTn id="25" dur="500"/>
                                        <p:tgtEl>
                                          <p:spTgt spid="10">
                                            <p:txEl>
                                              <p:pRg st="4" end="4"/>
                                            </p:txEl>
                                          </p:spTgt>
                                        </p:tgtEl>
                                      </p:cBhvr>
                                    </p:animEffect>
                                  </p:childTnLst>
                                </p:cTn>
                              </p:par>
                            </p:childTnLst>
                          </p:cTn>
                        </p:par>
                        <p:par>
                          <p:cTn id="26" fill="hold">
                            <p:stCondLst>
                              <p:cond delay="2360"/>
                            </p:stCondLst>
                            <p:childTnLst>
                              <p:par>
                                <p:cTn id="27" presetID="3" presetClass="entr" presetSubtype="10" fill="hold" nodeType="after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blinds(horizontal)">
                                      <p:cBhvr>
                                        <p:cTn id="29" dur="500"/>
                                        <p:tgtEl>
                                          <p:spTgt spid="10">
                                            <p:txEl>
                                              <p:pRg st="5" end="5"/>
                                            </p:txEl>
                                          </p:spTgt>
                                        </p:tgtEl>
                                      </p:cBhvr>
                                    </p:animEffect>
                                  </p:childTnLst>
                                </p:cTn>
                              </p:par>
                            </p:childTnLst>
                          </p:cTn>
                        </p:par>
                        <p:par>
                          <p:cTn id="30" fill="hold">
                            <p:stCondLst>
                              <p:cond delay="2860"/>
                            </p:stCondLst>
                            <p:childTnLst>
                              <p:par>
                                <p:cTn id="31" presetID="3" presetClass="entr" presetSubtype="10" fill="hold" nodeType="after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blinds(horizontal)">
                                      <p:cBhvr>
                                        <p:cTn id="33" dur="500"/>
                                        <p:tgtEl>
                                          <p:spTgt spid="10">
                                            <p:txEl>
                                              <p:pRg st="6" end="6"/>
                                            </p:txEl>
                                          </p:spTgt>
                                        </p:tgtEl>
                                      </p:cBhvr>
                                    </p:animEffect>
                                  </p:childTnLst>
                                </p:cTn>
                              </p:par>
                            </p:childTnLst>
                          </p:cTn>
                        </p:par>
                        <p:par>
                          <p:cTn id="34" fill="hold">
                            <p:stCondLst>
                              <p:cond delay="3360"/>
                            </p:stCondLst>
                            <p:childTnLst>
                              <p:par>
                                <p:cTn id="35" presetID="3" presetClass="entr" presetSubtype="10" fill="hold" nodeType="after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par>
                          <p:cTn id="38" fill="hold">
                            <p:stCondLst>
                              <p:cond delay="3860"/>
                            </p:stCondLst>
                            <p:childTnLst>
                              <p:par>
                                <p:cTn id="39" presetID="3" presetClass="entr" presetSubtype="10" fill="hold" nodeType="after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animEffect transition="in" filter="blinds(horizontal)">
                                      <p:cBhvr>
                                        <p:cTn id="41" dur="500"/>
                                        <p:tgtEl>
                                          <p:spTgt spid="10">
                                            <p:txEl>
                                              <p:pRg st="10" end="10"/>
                                            </p:txEl>
                                          </p:spTgt>
                                        </p:tgtEl>
                                      </p:cBhvr>
                                    </p:animEffect>
                                  </p:childTnLst>
                                </p:cTn>
                              </p:par>
                            </p:childTnLst>
                          </p:cTn>
                        </p:par>
                        <p:par>
                          <p:cTn id="42" fill="hold">
                            <p:stCondLst>
                              <p:cond delay="4360"/>
                            </p:stCondLst>
                            <p:childTnLst>
                              <p:par>
                                <p:cTn id="43" presetID="1"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13"/>
                                        </p:tgtEl>
                                        <p:attrNameLst>
                                          <p:attrName>style.visibility</p:attrName>
                                        </p:attrNameLst>
                                      </p:cBhvr>
                                      <p:to>
                                        <p:strVal val="visible"/>
                                      </p:to>
                                    </p:set>
                                    <p:anim calcmode="discrete" valueType="clr">
                                      <p:cBhvr override="childStyle">
                                        <p:cTn id="4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3"/>
                                        </p:tgtEl>
                                        <p:attrNameLst>
                                          <p:attrName>fillcolor</p:attrName>
                                        </p:attrNameLst>
                                      </p:cBhvr>
                                      <p:tavLst>
                                        <p:tav tm="0">
                                          <p:val>
                                            <p:clrVal>
                                              <a:schemeClr val="accent2"/>
                                            </p:clrVal>
                                          </p:val>
                                        </p:tav>
                                        <p:tav tm="50000">
                                          <p:val>
                                            <p:clrVal>
                                              <a:schemeClr val="hlink"/>
                                            </p:clrVal>
                                          </p:val>
                                        </p:tav>
                                      </p:tavLst>
                                    </p:anim>
                                    <p:set>
                                      <p:cBhvr>
                                        <p:cTn id="4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9"/>
          <p:cNvSpPr>
            <a:spLocks noGrp="1" noChangeArrowheads="1"/>
          </p:cNvSpPr>
          <p:nvPr>
            <p:ph type="title"/>
          </p:nvPr>
        </p:nvSpPr>
        <p:spPr>
          <a:xfrm>
            <a:off x="4206415" y="1460318"/>
            <a:ext cx="2645901" cy="792162"/>
          </a:xfrm>
        </p:spPr>
        <p:txBody>
          <a:bodyPr/>
          <a:lstStyle/>
          <a:p>
            <a:pPr eaLnBrk="1" hangingPunct="1">
              <a:defRPr/>
            </a:pPr>
            <a:r>
              <a:rPr lang="fr-FR" dirty="0">
                <a:solidFill>
                  <a:schemeClr val="bg2">
                    <a:lumMod val="60000"/>
                    <a:lumOff val="40000"/>
                  </a:schemeClr>
                </a:solidFill>
                <a:latin typeface="Trebuchet MS" pitchFamily="34" charset="0"/>
              </a:rPr>
              <a:t>SECURITE</a:t>
            </a:r>
          </a:p>
        </p:txBody>
      </p:sp>
      <p:sp>
        <p:nvSpPr>
          <p:cNvPr id="9" name="Rectangle 9"/>
          <p:cNvSpPr txBox="1">
            <a:spLocks noChangeArrowheads="1"/>
          </p:cNvSpPr>
          <p:nvPr/>
        </p:nvSpPr>
        <p:spPr bwMode="auto">
          <a:xfrm>
            <a:off x="2505952" y="2282809"/>
            <a:ext cx="9076448" cy="42623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0000"/>
              </a:buClr>
              <a:buFontTx/>
              <a:buChar char="-"/>
              <a:defRPr/>
            </a:pPr>
            <a:r>
              <a:rPr lang="fr-FR" sz="2000" b="1" kern="0" dirty="0">
                <a:solidFill>
                  <a:srgbClr val="FF0000"/>
                </a:solidFill>
                <a:effectLst/>
                <a:latin typeface="Trebuchet MS" panose="020B0603020202020204" pitchFamily="34" charset="0"/>
              </a:rPr>
              <a:t>Ne laissez pas pénétrer de personnes inconnues </a:t>
            </a:r>
          </a:p>
          <a:p>
            <a:pPr marL="0" indent="0" eaLnBrk="1" hangingPunct="1">
              <a:lnSpc>
                <a:spcPct val="80000"/>
              </a:lnSpc>
              <a:buClr>
                <a:srgbClr val="FF0000"/>
              </a:buClr>
              <a:buNone/>
              <a:defRPr/>
            </a:pPr>
            <a:r>
              <a:rPr lang="fr-FR" sz="2000" b="1" kern="0" dirty="0">
                <a:solidFill>
                  <a:srgbClr val="FF0000"/>
                </a:solidFill>
                <a:effectLst/>
                <a:latin typeface="Trebuchet MS" panose="020B0603020202020204" pitchFamily="34" charset="0"/>
              </a:rPr>
              <a:t>     en même temps que vous dans les bâtiments de la </a:t>
            </a:r>
            <a:r>
              <a:rPr lang="fr-FR" sz="2000" b="1" kern="0" dirty="0" err="1">
                <a:solidFill>
                  <a:srgbClr val="FF0000"/>
                </a:solidFill>
                <a:effectLst/>
                <a:latin typeface="Trebuchet MS" panose="020B0603020202020204" pitchFamily="34" charset="0"/>
              </a:rPr>
              <a:t>Maisel</a:t>
            </a:r>
            <a:endParaRPr lang="fr-FR" sz="2000" b="1" kern="0" dirty="0">
              <a:solidFill>
                <a:srgbClr val="FF0000"/>
              </a:solidFill>
              <a:effectLst/>
              <a:latin typeface="Trebuchet MS" panose="020B0603020202020204" pitchFamily="34" charset="0"/>
            </a:endParaRPr>
          </a:p>
          <a:p>
            <a:pPr eaLnBrk="1" hangingPunct="1">
              <a:lnSpc>
                <a:spcPct val="80000"/>
              </a:lnSpc>
              <a:buClr>
                <a:srgbClr val="FF0000"/>
              </a:buClr>
              <a:buFontTx/>
              <a:buNone/>
              <a:defRPr/>
            </a:pPr>
            <a:endParaRPr lang="fr-FR" sz="2000" b="1" kern="0" dirty="0">
              <a:solidFill>
                <a:srgbClr val="FF0000"/>
              </a:solidFill>
              <a:effectLst/>
              <a:latin typeface="Trebuchet MS" panose="020B0603020202020204" pitchFamily="34" charset="0"/>
            </a:endParaRPr>
          </a:p>
          <a:p>
            <a:pPr eaLnBrk="1" hangingPunct="1">
              <a:lnSpc>
                <a:spcPct val="80000"/>
              </a:lnSpc>
              <a:buClr>
                <a:srgbClr val="FF0000"/>
              </a:buClr>
              <a:buFontTx/>
              <a:buChar char="-"/>
              <a:defRPr/>
            </a:pPr>
            <a:r>
              <a:rPr lang="fr-FR" sz="2000" b="1" kern="0" dirty="0">
                <a:solidFill>
                  <a:srgbClr val="FF0000"/>
                </a:solidFill>
                <a:effectLst/>
                <a:latin typeface="Trebuchet MS" panose="020B0603020202020204" pitchFamily="34" charset="0"/>
              </a:rPr>
              <a:t>Empruntez le tourniquet d’accès de la Maisel (U1-U2-U4) </a:t>
            </a:r>
            <a:r>
              <a:rPr lang="fr-FR" sz="2000" b="1" u="sng" kern="0" dirty="0">
                <a:solidFill>
                  <a:srgbClr val="FF0000"/>
                </a:solidFill>
                <a:effectLst/>
                <a:latin typeface="Trebuchet MS" panose="020B0603020202020204" pitchFamily="34" charset="0"/>
              </a:rPr>
              <a:t>UN PAR UN </a:t>
            </a:r>
          </a:p>
          <a:p>
            <a:pPr eaLnBrk="1" hangingPunct="1">
              <a:lnSpc>
                <a:spcPct val="80000"/>
              </a:lnSpc>
              <a:buClr>
                <a:srgbClr val="FF0000"/>
              </a:buClr>
              <a:buFontTx/>
              <a:buNone/>
              <a:defRPr/>
            </a:pPr>
            <a:r>
              <a:rPr lang="fr-FR" sz="2000" b="1" kern="0" dirty="0">
                <a:solidFill>
                  <a:srgbClr val="FF0000"/>
                </a:solidFill>
                <a:effectLst/>
                <a:latin typeface="Trebuchet MS" panose="020B0603020202020204" pitchFamily="34" charset="0"/>
              </a:rPr>
              <a:t>	</a:t>
            </a:r>
            <a:r>
              <a:rPr lang="fr-FR" sz="1600" b="1" i="1" kern="0" dirty="0">
                <a:solidFill>
                  <a:srgbClr val="000000"/>
                </a:solidFill>
                <a:effectLst/>
                <a:latin typeface="Trebuchet MS" panose="020B0603020202020204" pitchFamily="34" charset="0"/>
              </a:rPr>
              <a:t>vous êtes responsable de ceux que vous faites pénétrer dans les bâtiments de la </a:t>
            </a:r>
            <a:r>
              <a:rPr lang="fr-FR" sz="1600" b="1" i="1" kern="0" dirty="0" err="1">
                <a:solidFill>
                  <a:srgbClr val="000000"/>
                </a:solidFill>
                <a:effectLst/>
                <a:latin typeface="Trebuchet MS" panose="020B0603020202020204" pitchFamily="34" charset="0"/>
              </a:rPr>
              <a:t>Maisel</a:t>
            </a:r>
            <a:r>
              <a:rPr lang="fr-FR" sz="1600" b="1" i="1" kern="0" dirty="0">
                <a:solidFill>
                  <a:srgbClr val="000000"/>
                </a:solidFill>
                <a:effectLst/>
                <a:latin typeface="Trebuchet MS" panose="020B0603020202020204" pitchFamily="34" charset="0"/>
              </a:rPr>
              <a:t> </a:t>
            </a:r>
            <a:r>
              <a:rPr lang="fr-FR" sz="1600" b="1" i="1" u="sng" kern="0" dirty="0">
                <a:solidFill>
                  <a:srgbClr val="000000"/>
                </a:solidFill>
                <a:effectLst/>
                <a:latin typeface="Trebuchet MS" panose="020B0603020202020204" pitchFamily="34" charset="0"/>
              </a:rPr>
              <a:t> et sur le campus</a:t>
            </a:r>
          </a:p>
          <a:p>
            <a:pPr eaLnBrk="1" hangingPunct="1">
              <a:lnSpc>
                <a:spcPct val="80000"/>
              </a:lnSpc>
              <a:buClr>
                <a:srgbClr val="FF0000"/>
              </a:buClr>
              <a:buFontTx/>
              <a:buNone/>
              <a:defRPr/>
            </a:pPr>
            <a:endParaRPr lang="fr-FR" sz="1600" b="1" i="1" kern="0" dirty="0">
              <a:solidFill>
                <a:srgbClr val="000000"/>
              </a:solidFill>
              <a:effectLst/>
              <a:latin typeface="Trebuchet MS" panose="020B0603020202020204" pitchFamily="34" charset="0"/>
            </a:endParaRPr>
          </a:p>
          <a:p>
            <a:pPr eaLnBrk="1" hangingPunct="1">
              <a:lnSpc>
                <a:spcPct val="80000"/>
              </a:lnSpc>
              <a:buClr>
                <a:srgbClr val="FF0000"/>
              </a:buClr>
              <a:buFontTx/>
              <a:buChar char="-"/>
              <a:defRPr/>
            </a:pPr>
            <a:r>
              <a:rPr lang="fr-FR" sz="2000" b="1" kern="0" dirty="0">
                <a:solidFill>
                  <a:srgbClr val="FF0000"/>
                </a:solidFill>
                <a:effectLst/>
                <a:latin typeface="Trebuchet MS" panose="020B0603020202020204" pitchFamily="34" charset="0"/>
              </a:rPr>
              <a:t>Fermez votre logement à clef /verrouillez-le</a:t>
            </a:r>
            <a:r>
              <a:rPr lang="fr-FR" sz="2000" i="1" kern="0" dirty="0">
                <a:solidFill>
                  <a:srgbClr val="000000"/>
                </a:solidFill>
                <a:effectLst/>
                <a:latin typeface="Trebuchet MS" panose="020B0603020202020204" pitchFamily="34" charset="0"/>
              </a:rPr>
              <a:t> </a:t>
            </a:r>
          </a:p>
          <a:p>
            <a:pPr eaLnBrk="1" hangingPunct="1">
              <a:lnSpc>
                <a:spcPct val="80000"/>
              </a:lnSpc>
              <a:buClr>
                <a:srgbClr val="FF0000"/>
              </a:buClr>
              <a:buFontTx/>
              <a:buNone/>
              <a:defRPr/>
            </a:pPr>
            <a:r>
              <a:rPr lang="fr-FR" sz="2000" b="1" kern="0" dirty="0">
                <a:solidFill>
                  <a:srgbClr val="FF0000"/>
                </a:solidFill>
                <a:effectLst/>
                <a:latin typeface="Trebuchet MS" panose="020B0603020202020204" pitchFamily="34" charset="0"/>
              </a:rPr>
              <a:t>	</a:t>
            </a:r>
            <a:r>
              <a:rPr lang="fr-FR" sz="2000" i="1" kern="0" dirty="0">
                <a:solidFill>
                  <a:srgbClr val="FF0000"/>
                </a:solidFill>
                <a:effectLst/>
                <a:latin typeface="Trebuchet MS" panose="020B0603020202020204" pitchFamily="34" charset="0"/>
              </a:rPr>
              <a:t>y compris lorsque vous êtes à </a:t>
            </a:r>
            <a:r>
              <a:rPr lang="fr-FR" sz="2000" i="1" kern="0" dirty="0" smtClean="0">
                <a:solidFill>
                  <a:srgbClr val="FF0000"/>
                </a:solidFill>
                <a:effectLst/>
                <a:latin typeface="Trebuchet MS" panose="020B0603020202020204" pitchFamily="34" charset="0"/>
              </a:rPr>
              <a:t>l’intérieur (le badge doit être repassé pour verrouiller votre porte)</a:t>
            </a:r>
            <a:endParaRPr lang="fr-FR" sz="2000" i="1" kern="0" dirty="0">
              <a:solidFill>
                <a:srgbClr val="FF0000"/>
              </a:solidFill>
              <a:effectLst/>
              <a:latin typeface="Trebuchet MS" panose="020B0603020202020204" pitchFamily="34" charset="0"/>
            </a:endParaRPr>
          </a:p>
          <a:p>
            <a:pPr eaLnBrk="1" hangingPunct="1">
              <a:lnSpc>
                <a:spcPct val="80000"/>
              </a:lnSpc>
              <a:buFontTx/>
              <a:buNone/>
              <a:defRPr/>
            </a:pPr>
            <a:endParaRPr lang="fr-FR" sz="1600" b="1" kern="0" dirty="0">
              <a:solidFill>
                <a:schemeClr val="accent4">
                  <a:lumMod val="25000"/>
                </a:schemeClr>
              </a:solidFill>
              <a:effectLst/>
              <a:latin typeface="Trebuchet MS" panose="020B0603020202020204" pitchFamily="34" charset="0"/>
            </a:endParaRP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a:t>
            </a:r>
            <a:r>
              <a:rPr lang="fr-FR" sz="1600" b="1" i="1" kern="0" dirty="0">
                <a:solidFill>
                  <a:srgbClr val="000000"/>
                </a:solidFill>
                <a:effectLst/>
                <a:latin typeface="Trebuchet MS" panose="020B0603020202020204" pitchFamily="34" charset="0"/>
              </a:rPr>
              <a:t> les assurances ne remboursent pas en cas de cambriolage sans effraction</a:t>
            </a:r>
          </a:p>
          <a:p>
            <a:pPr eaLnBrk="1" hangingPunct="1">
              <a:lnSpc>
                <a:spcPct val="80000"/>
              </a:lnSpc>
              <a:buFontTx/>
              <a:buNone/>
              <a:defRPr/>
            </a:pPr>
            <a:endParaRPr lang="fr-FR" sz="2000" kern="0" dirty="0">
              <a:effectLst/>
              <a:latin typeface="Trebuchet MS" panose="020B0603020202020204" pitchFamily="34" charset="0"/>
            </a:endParaRPr>
          </a:p>
          <a:p>
            <a:pPr eaLnBrk="1" hangingPunct="1">
              <a:lnSpc>
                <a:spcPct val="80000"/>
              </a:lnSpc>
              <a:buFontTx/>
              <a:buNone/>
              <a:defRPr/>
            </a:pPr>
            <a:r>
              <a:rPr lang="fr-FR" sz="2000" b="1" kern="0" dirty="0">
                <a:solidFill>
                  <a:srgbClr val="FF0000"/>
                </a:solidFill>
                <a:effectLst/>
                <a:latin typeface="Trebuchet MS" panose="020B0603020202020204" pitchFamily="34" charset="0"/>
              </a:rPr>
              <a:t>-	Signaler tout évènement ou comportement suspect au technicien d’astreinte</a:t>
            </a:r>
          </a:p>
        </p:txBody>
      </p:sp>
      <p:pic>
        <p:nvPicPr>
          <p:cNvPr id="10"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cxnSp>
        <p:nvCxnSpPr>
          <p:cNvPr id="3" name="Connecteur droit avec flèche 2">
            <a:extLst>
              <a:ext uri="{FF2B5EF4-FFF2-40B4-BE49-F238E27FC236}">
                <a16:creationId xmlns:a16="http://schemas.microsoft.com/office/drawing/2014/main" id="{18CF5866-85BC-BEB1-BA2C-99DAF8C4A4EB}"/>
              </a:ext>
            </a:extLst>
          </p:cNvPr>
          <p:cNvCxnSpPr/>
          <p:nvPr/>
        </p:nvCxnSpPr>
        <p:spPr>
          <a:xfrm>
            <a:off x="2774022" y="282539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539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par>
                          <p:cTn id="10" fill="hold">
                            <p:stCondLst>
                              <p:cond delay="360"/>
                            </p:stCondLst>
                            <p:childTnLst>
                              <p:par>
                                <p:cTn id="11" presetID="3" presetClass="entr" presetSubtype="1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linds(horizontal)">
                                      <p:cBhvr>
                                        <p:cTn id="13" dur="500"/>
                                        <p:tgtEl>
                                          <p:spTgt spid="9">
                                            <p:txEl>
                                              <p:pRg st="0" end="0"/>
                                            </p:txEl>
                                          </p:spTgt>
                                        </p:tgtEl>
                                      </p:cBhvr>
                                    </p:animEffect>
                                  </p:childTnLst>
                                </p:cTn>
                              </p:par>
                            </p:childTnLst>
                          </p:cTn>
                        </p:par>
                        <p:par>
                          <p:cTn id="14" fill="hold">
                            <p:stCondLst>
                              <p:cond delay="860"/>
                            </p:stCondLst>
                            <p:childTnLst>
                              <p:par>
                                <p:cTn id="15" presetID="3" presetClass="entr" presetSubtype="10"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par>
                          <p:cTn id="18" fill="hold">
                            <p:stCondLst>
                              <p:cond delay="1360"/>
                            </p:stCondLst>
                            <p:childTnLst>
                              <p:par>
                                <p:cTn id="19" presetID="3" presetClass="entr" presetSubtype="10"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linds(horizontal)">
                                      <p:cBhvr>
                                        <p:cTn id="21" dur="500"/>
                                        <p:tgtEl>
                                          <p:spTgt spid="9">
                                            <p:txEl>
                                              <p:pRg st="3" end="3"/>
                                            </p:txEl>
                                          </p:spTgt>
                                        </p:tgtEl>
                                      </p:cBhvr>
                                    </p:animEffect>
                                  </p:childTnLst>
                                </p:cTn>
                              </p:par>
                            </p:childTnLst>
                          </p:cTn>
                        </p:par>
                        <p:par>
                          <p:cTn id="22" fill="hold">
                            <p:stCondLst>
                              <p:cond delay="1860"/>
                            </p:stCondLst>
                            <p:childTnLst>
                              <p:par>
                                <p:cTn id="23" presetID="3" presetClass="entr" presetSubtype="10"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blinds(horizontal)">
                                      <p:cBhvr>
                                        <p:cTn id="25" dur="500"/>
                                        <p:tgtEl>
                                          <p:spTgt spid="9">
                                            <p:txEl>
                                              <p:pRg st="4" end="4"/>
                                            </p:txEl>
                                          </p:spTgt>
                                        </p:tgtEl>
                                      </p:cBhvr>
                                    </p:animEffect>
                                  </p:childTnLst>
                                </p:cTn>
                              </p:par>
                            </p:childTnLst>
                          </p:cTn>
                        </p:par>
                        <p:par>
                          <p:cTn id="26" fill="hold">
                            <p:stCondLst>
                              <p:cond delay="2360"/>
                            </p:stCondLst>
                            <p:childTnLst>
                              <p:par>
                                <p:cTn id="27" presetID="3" presetClass="entr" presetSubtype="10" fill="hold" nodeType="after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blinds(horizontal)">
                                      <p:cBhvr>
                                        <p:cTn id="29" dur="500"/>
                                        <p:tgtEl>
                                          <p:spTgt spid="9">
                                            <p:txEl>
                                              <p:pRg st="6" end="6"/>
                                            </p:txEl>
                                          </p:spTgt>
                                        </p:tgtEl>
                                      </p:cBhvr>
                                    </p:animEffect>
                                  </p:childTnLst>
                                </p:cTn>
                              </p:par>
                            </p:childTnLst>
                          </p:cTn>
                        </p:par>
                        <p:par>
                          <p:cTn id="30" fill="hold">
                            <p:stCondLst>
                              <p:cond delay="2860"/>
                            </p:stCondLst>
                            <p:childTnLst>
                              <p:par>
                                <p:cTn id="31" presetID="3" presetClass="entr" presetSubtype="10" fill="hold" nodeType="after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blinds(horizontal)">
                                      <p:cBhvr>
                                        <p:cTn id="33" dur="500"/>
                                        <p:tgtEl>
                                          <p:spTgt spid="9">
                                            <p:txEl>
                                              <p:pRg st="7" end="7"/>
                                            </p:txEl>
                                          </p:spTgt>
                                        </p:tgtEl>
                                      </p:cBhvr>
                                    </p:animEffect>
                                  </p:childTnLst>
                                </p:cTn>
                              </p:par>
                            </p:childTnLst>
                          </p:cTn>
                        </p:par>
                        <p:par>
                          <p:cTn id="34" fill="hold">
                            <p:stCondLst>
                              <p:cond delay="3360"/>
                            </p:stCondLst>
                            <p:childTnLst>
                              <p:par>
                                <p:cTn id="35" presetID="3" presetClass="entr" presetSubtype="10" fill="hold" nodeType="after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linds(horizontal)">
                                      <p:cBhvr>
                                        <p:cTn id="37" dur="500"/>
                                        <p:tgtEl>
                                          <p:spTgt spid="9">
                                            <p:txEl>
                                              <p:pRg st="9" end="9"/>
                                            </p:txEl>
                                          </p:spTgt>
                                        </p:tgtEl>
                                      </p:cBhvr>
                                    </p:animEffect>
                                  </p:childTnLst>
                                </p:cTn>
                              </p:par>
                            </p:childTnLst>
                          </p:cTn>
                        </p:par>
                        <p:par>
                          <p:cTn id="38" fill="hold">
                            <p:stCondLst>
                              <p:cond delay="3860"/>
                            </p:stCondLst>
                            <p:childTnLst>
                              <p:par>
                                <p:cTn id="39" presetID="3" presetClass="entr" presetSubtype="10" fill="hold" nodeType="after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animEffect transition="in" filter="blinds(horizontal)">
                                      <p:cBhvr>
                                        <p:cTn id="41" dur="500"/>
                                        <p:tgtEl>
                                          <p:spTgt spid="9">
                                            <p:txEl>
                                              <p:pRg st="11" end="11"/>
                                            </p:txEl>
                                          </p:spTgt>
                                        </p:tgtEl>
                                      </p:cBhvr>
                                    </p:animEffect>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11"/>
                                        </p:tgtEl>
                                        <p:attrNameLst>
                                          <p:attrName>style.visibility</p:attrName>
                                        </p:attrNameLst>
                                      </p:cBhvr>
                                      <p:to>
                                        <p:strVal val="visible"/>
                                      </p:to>
                                    </p:set>
                                    <p:anim calcmode="discrete" valueType="clr">
                                      <p:cBhvr override="childStyle">
                                        <p:cTn id="4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1"/>
                                        </p:tgtEl>
                                        <p:attrNameLst>
                                          <p:attrName>fillcolor</p:attrName>
                                        </p:attrNameLst>
                                      </p:cBhvr>
                                      <p:tavLst>
                                        <p:tav tm="0">
                                          <p:val>
                                            <p:clrVal>
                                              <a:schemeClr val="accent2"/>
                                            </p:clrVal>
                                          </p:val>
                                        </p:tav>
                                        <p:tav tm="50000">
                                          <p:val>
                                            <p:clrVal>
                                              <a:schemeClr val="hlink"/>
                                            </p:clrVal>
                                          </p:val>
                                        </p:tav>
                                      </p:tavLst>
                                    </p:anim>
                                    <p:set>
                                      <p:cBhvr>
                                        <p:cTn id="4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extLst mod="1">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2245719" y="1469801"/>
            <a:ext cx="776605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fr-FR" sz="4000" kern="0" dirty="0">
                <a:solidFill>
                  <a:schemeClr val="bg2">
                    <a:lumMod val="60000"/>
                    <a:lumOff val="40000"/>
                  </a:schemeClr>
                </a:solidFill>
                <a:latin typeface="Trebuchet MS" pitchFamily="34" charset="0"/>
              </a:rPr>
              <a:t>QUELQUES REGLES ESSENTIELLES</a:t>
            </a:r>
            <a:endParaRPr lang="fr-FR" sz="4000" i="1" kern="0" dirty="0">
              <a:solidFill>
                <a:schemeClr val="bg2">
                  <a:lumMod val="60000"/>
                  <a:lumOff val="40000"/>
                </a:schemeClr>
              </a:solidFill>
              <a:latin typeface="Trebuchet MS" pitchFamily="34" charset="0"/>
            </a:endParaRPr>
          </a:p>
        </p:txBody>
      </p:sp>
      <p:sp>
        <p:nvSpPr>
          <p:cNvPr id="10" name="Rectangle 7"/>
          <p:cNvSpPr txBox="1">
            <a:spLocks noChangeArrowheads="1"/>
          </p:cNvSpPr>
          <p:nvPr/>
        </p:nvSpPr>
        <p:spPr bwMode="auto">
          <a:xfrm>
            <a:off x="2564595" y="3040886"/>
            <a:ext cx="8744233" cy="3631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FontTx/>
              <a:buNone/>
              <a:defRPr/>
            </a:pPr>
            <a:r>
              <a:rPr lang="fr-FR" sz="1800" i="1" kern="0" dirty="0">
                <a:solidFill>
                  <a:schemeClr val="bg1">
                    <a:lumMod val="60000"/>
                    <a:lumOff val="40000"/>
                  </a:schemeClr>
                </a:solidFill>
                <a:latin typeface="Trebuchet MS" pitchFamily="34" charset="0"/>
              </a:rPr>
              <a:t>	</a:t>
            </a:r>
            <a:r>
              <a:rPr lang="fr-FR" sz="2000" i="1" kern="0" dirty="0">
                <a:solidFill>
                  <a:schemeClr val="bg1">
                    <a:lumMod val="60000"/>
                    <a:lumOff val="40000"/>
                  </a:schemeClr>
                </a:solidFill>
                <a:effectLst/>
                <a:latin typeface="Trebuchet MS" pitchFamily="34" charset="0"/>
              </a:rPr>
              <a:t>(pour mémoire, non exhaustif…)</a:t>
            </a:r>
          </a:p>
          <a:p>
            <a:pPr eaLnBrk="1" hangingPunct="1">
              <a:lnSpc>
                <a:spcPct val="80000"/>
              </a:lnSpc>
              <a:buFontTx/>
              <a:buNone/>
              <a:defRPr/>
            </a:pPr>
            <a:endParaRPr lang="fr-FR" sz="1200" b="1" i="1" kern="0" dirty="0">
              <a:solidFill>
                <a:srgbClr val="92D050"/>
              </a:solidFill>
              <a:effectLst/>
              <a:latin typeface="Trebuchet MS" pitchFamily="34" charset="0"/>
            </a:endParaRPr>
          </a:p>
          <a:p>
            <a:pPr eaLnBrk="1" hangingPunct="1">
              <a:lnSpc>
                <a:spcPct val="80000"/>
              </a:lnSpc>
              <a:buFontTx/>
              <a:buNone/>
              <a:defRPr/>
            </a:pPr>
            <a:r>
              <a:rPr lang="fr-FR" sz="2000" b="1" i="1" kern="0" dirty="0">
                <a:solidFill>
                  <a:srgbClr val="92D050"/>
                </a:solidFill>
                <a:effectLst/>
                <a:latin typeface="Trebuchet MS" pitchFamily="34" charset="0"/>
              </a:rPr>
              <a:t>	</a:t>
            </a:r>
            <a:r>
              <a:rPr lang="fr-FR" sz="1600" b="1" kern="0" dirty="0">
                <a:solidFill>
                  <a:schemeClr val="accent4">
                    <a:lumMod val="25000"/>
                  </a:schemeClr>
                </a:solidFill>
                <a:effectLst/>
                <a:latin typeface="Trebuchet MS" panose="020B0603020202020204" pitchFamily="34" charset="0"/>
              </a:rPr>
              <a:t>- Prenez soin des équipements mis à disposition</a:t>
            </a:r>
          </a:p>
          <a:p>
            <a:pPr eaLnBrk="1" hangingPunct="1">
              <a:lnSpc>
                <a:spcPct val="80000"/>
              </a:lnSpc>
              <a:buFontTx/>
              <a:buNone/>
              <a:defRPr/>
            </a:pPr>
            <a:r>
              <a:rPr lang="fr-FR" sz="1600" i="1" kern="0" dirty="0">
                <a:solidFill>
                  <a:schemeClr val="accent4">
                    <a:lumMod val="25000"/>
                  </a:schemeClr>
                </a:solidFill>
                <a:effectLst/>
                <a:latin typeface="Trebuchet MS" panose="020B0603020202020204" pitchFamily="34" charset="0"/>
              </a:rPr>
              <a:t>	</a:t>
            </a:r>
            <a:r>
              <a:rPr lang="fr-FR" sz="1600" b="1" kern="0" dirty="0">
                <a:solidFill>
                  <a:schemeClr val="accent4">
                    <a:lumMod val="25000"/>
                  </a:schemeClr>
                </a:solidFill>
                <a:effectLst/>
                <a:latin typeface="Trebuchet MS" panose="020B0603020202020204" pitchFamily="34" charset="0"/>
              </a:rPr>
              <a:t>- Entretenez votre logement !</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 N’y apportez aucune modification </a:t>
            </a:r>
            <a:r>
              <a:rPr lang="fr-FR" sz="1600" i="1" kern="0" dirty="0">
                <a:solidFill>
                  <a:schemeClr val="accent4">
                    <a:lumMod val="25000"/>
                  </a:schemeClr>
                </a:solidFill>
                <a:effectLst/>
                <a:latin typeface="Trebuchet MS" panose="020B0603020202020204" pitchFamily="34" charset="0"/>
              </a:rPr>
              <a:t>(mobilier, équipement…) </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 </a:t>
            </a:r>
            <a:r>
              <a:rPr lang="fr-FR" sz="1600" b="1" u="sng" kern="0" dirty="0">
                <a:solidFill>
                  <a:srgbClr val="FF0000"/>
                </a:solidFill>
                <a:effectLst/>
                <a:latin typeface="Trebuchet MS" panose="020B0603020202020204" pitchFamily="34" charset="0"/>
              </a:rPr>
              <a:t>N’y organisez pas d’évènements festifs ! </a:t>
            </a:r>
            <a:r>
              <a:rPr lang="fr-FR" sz="1600" i="1" kern="0" dirty="0">
                <a:solidFill>
                  <a:schemeClr val="accent4">
                    <a:lumMod val="25000"/>
                  </a:schemeClr>
                </a:solidFill>
                <a:effectLst/>
                <a:latin typeface="Trebuchet MS" panose="020B0603020202020204" pitchFamily="34" charset="0"/>
              </a:rPr>
              <a:t>(réservez un local pour évènement privé) </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 N’utilisez pas d’appareils interdits </a:t>
            </a:r>
            <a:r>
              <a:rPr lang="fr-FR" sz="1600" i="1" kern="0" dirty="0">
                <a:solidFill>
                  <a:schemeClr val="accent4">
                    <a:lumMod val="25000"/>
                  </a:schemeClr>
                </a:solidFill>
                <a:effectLst/>
                <a:latin typeface="Trebuchet MS" panose="020B0603020202020204" pitchFamily="34" charset="0"/>
              </a:rPr>
              <a:t>(consultez la liste ou le service technique)</a:t>
            </a:r>
          </a:p>
          <a:p>
            <a:pPr eaLnBrk="1" hangingPunct="1">
              <a:lnSpc>
                <a:spcPct val="80000"/>
              </a:lnSpc>
              <a:buFontTx/>
              <a:buNone/>
              <a:defRPr/>
            </a:pPr>
            <a:r>
              <a:rPr lang="fr-FR" sz="1600" b="1" i="1" kern="0" dirty="0">
                <a:solidFill>
                  <a:schemeClr val="accent4">
                    <a:lumMod val="25000"/>
                  </a:schemeClr>
                </a:solidFill>
                <a:effectLst/>
                <a:latin typeface="Trebuchet MS" panose="020B0603020202020204" pitchFamily="34" charset="0"/>
              </a:rPr>
              <a:t>	</a:t>
            </a:r>
            <a:r>
              <a:rPr lang="fr-FR" sz="1600" b="1" kern="0" dirty="0">
                <a:solidFill>
                  <a:schemeClr val="accent4">
                    <a:lumMod val="25000"/>
                  </a:schemeClr>
                </a:solidFill>
                <a:effectLst/>
                <a:latin typeface="Trebuchet MS" panose="020B0603020202020204" pitchFamily="34" charset="0"/>
              </a:rPr>
              <a:t>- </a:t>
            </a:r>
            <a:r>
              <a:rPr lang="fr-FR" sz="1600" b="1" u="sng" kern="0" dirty="0">
                <a:solidFill>
                  <a:schemeClr val="accent4">
                    <a:lumMod val="25000"/>
                  </a:schemeClr>
                </a:solidFill>
                <a:effectLst/>
                <a:latin typeface="Trebuchet MS" panose="020B0603020202020204" pitchFamily="34" charset="0"/>
              </a:rPr>
              <a:t>Pas de squat ni de sous-location !</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 </a:t>
            </a:r>
            <a:r>
              <a:rPr lang="fr-FR" sz="1600" b="1" u="sng" kern="0" dirty="0">
                <a:solidFill>
                  <a:schemeClr val="accent4">
                    <a:lumMod val="25000"/>
                  </a:schemeClr>
                </a:solidFill>
                <a:effectLst/>
                <a:latin typeface="Trebuchet MS" panose="020B0603020202020204" pitchFamily="34" charset="0"/>
              </a:rPr>
              <a:t>Pas d’animaux de compagnie</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 Respectez le droit au repos des résidents</a:t>
            </a:r>
          </a:p>
          <a:p>
            <a:pPr eaLnBrk="1" hangingPunct="1">
              <a:lnSpc>
                <a:spcPct val="80000"/>
              </a:lnSpc>
              <a:buFontTx/>
              <a:buNone/>
              <a:defRPr/>
            </a:pPr>
            <a:r>
              <a:rPr lang="fr-FR" sz="1600" b="1" kern="0" dirty="0">
                <a:solidFill>
                  <a:schemeClr val="accent4">
                    <a:lumMod val="25000"/>
                  </a:schemeClr>
                </a:solidFill>
                <a:effectLst/>
                <a:latin typeface="Trebuchet MS" panose="020B0603020202020204" pitchFamily="34" charset="0"/>
              </a:rPr>
              <a:t>	   et du technicien d’astreinte </a:t>
            </a:r>
            <a:r>
              <a:rPr lang="fr-FR" sz="1600" i="1" kern="0" dirty="0">
                <a:solidFill>
                  <a:schemeClr val="accent4">
                    <a:lumMod val="25000"/>
                  </a:schemeClr>
                </a:solidFill>
                <a:effectLst/>
                <a:latin typeface="Trebuchet MS" panose="020B0603020202020204" pitchFamily="34" charset="0"/>
              </a:rPr>
              <a:t>(attention au tapage nocturne !)</a:t>
            </a:r>
          </a:p>
          <a:p>
            <a:pPr eaLnBrk="1" hangingPunct="1">
              <a:lnSpc>
                <a:spcPct val="80000"/>
              </a:lnSpc>
              <a:buFontTx/>
              <a:buNone/>
              <a:defRPr/>
            </a:pPr>
            <a:endParaRPr lang="fr-FR" sz="1600" kern="0" dirty="0">
              <a:solidFill>
                <a:schemeClr val="accent4">
                  <a:lumMod val="25000"/>
                </a:schemeClr>
              </a:solidFill>
              <a:effectLst/>
              <a:latin typeface="Trebuchet MS" panose="020B0603020202020204" pitchFamily="34" charset="0"/>
            </a:endParaRPr>
          </a:p>
          <a:p>
            <a:pPr eaLnBrk="1" hangingPunct="1">
              <a:lnSpc>
                <a:spcPct val="80000"/>
              </a:lnSpc>
              <a:buFontTx/>
              <a:buNone/>
              <a:defRPr/>
            </a:pPr>
            <a:r>
              <a:rPr lang="fr-FR" sz="1800" i="1" kern="0" dirty="0">
                <a:solidFill>
                  <a:srgbClr val="FF0000"/>
                </a:solidFill>
                <a:effectLst/>
                <a:latin typeface="Trebuchet MS" panose="020B0603020202020204" pitchFamily="34" charset="0"/>
              </a:rPr>
              <a:t>tout fait constaté en contradiction avec la Charte de Fonctionnement fait l’objet</a:t>
            </a:r>
          </a:p>
          <a:p>
            <a:pPr eaLnBrk="1" hangingPunct="1">
              <a:lnSpc>
                <a:spcPct val="80000"/>
              </a:lnSpc>
              <a:buFontTx/>
              <a:buNone/>
              <a:defRPr/>
            </a:pPr>
            <a:r>
              <a:rPr lang="fr-FR" sz="1800" i="1" kern="0" dirty="0">
                <a:solidFill>
                  <a:srgbClr val="FF0000"/>
                </a:solidFill>
                <a:effectLst/>
                <a:latin typeface="Trebuchet MS" panose="020B0603020202020204" pitchFamily="34" charset="0"/>
              </a:rPr>
              <a:t>d’un avertissement porté au dossier de l’adhérent </a:t>
            </a:r>
            <a:r>
              <a:rPr lang="fr-FR" sz="1800" i="1" kern="0" dirty="0" smtClean="0">
                <a:solidFill>
                  <a:srgbClr val="FF0000"/>
                </a:solidFill>
                <a:effectLst/>
                <a:latin typeface="Trebuchet MS" panose="020B0603020202020204" pitchFamily="34" charset="0"/>
              </a:rPr>
              <a:t>et/ou d’une </a:t>
            </a:r>
            <a:r>
              <a:rPr lang="fr-FR" sz="1800" i="1" kern="0" dirty="0">
                <a:solidFill>
                  <a:srgbClr val="FF0000"/>
                </a:solidFill>
                <a:effectLst/>
                <a:latin typeface="Trebuchet MS" panose="020B0603020202020204" pitchFamily="34" charset="0"/>
              </a:rPr>
              <a:t>sanction</a:t>
            </a:r>
            <a:endParaRPr lang="fr-FR" sz="2400" i="1" kern="0" dirty="0">
              <a:effectLst/>
              <a:latin typeface="Trebuchet MS" panose="020B0603020202020204" pitchFamily="34" charset="0"/>
            </a:endParaRPr>
          </a:p>
        </p:txBody>
      </p:sp>
      <p:sp>
        <p:nvSpPr>
          <p:cNvPr id="12" name="ZoneTexte 11"/>
          <p:cNvSpPr txBox="1"/>
          <p:nvPr/>
        </p:nvSpPr>
        <p:spPr>
          <a:xfrm>
            <a:off x="2245719" y="2259134"/>
            <a:ext cx="9743946" cy="781752"/>
          </a:xfrm>
          <a:prstGeom prst="rect">
            <a:avLst/>
          </a:prstGeom>
          <a:noFill/>
        </p:spPr>
        <p:txBody>
          <a:bodyPr wrap="square" rtlCol="0">
            <a:spAutoFit/>
          </a:bodyPr>
          <a:lstStyle/>
          <a:p>
            <a:pPr algn="ctr" eaLnBrk="1" hangingPunct="1">
              <a:lnSpc>
                <a:spcPct val="80000"/>
              </a:lnSpc>
              <a:buNone/>
              <a:defRPr/>
            </a:pPr>
            <a:r>
              <a:rPr lang="fr-FR" sz="2000" b="1" dirty="0">
                <a:solidFill>
                  <a:srgbClr val="FF0000"/>
                </a:solidFill>
                <a:latin typeface="Trebuchet MS" panose="020B0603020202020204" pitchFamily="34" charset="0"/>
              </a:rPr>
              <a:t>Respectez la Charte de Fonctionnement de la Maisel et la vie en communauté ! </a:t>
            </a:r>
          </a:p>
          <a:p>
            <a:pPr algn="ctr" eaLnBrk="1" hangingPunct="1">
              <a:lnSpc>
                <a:spcPct val="80000"/>
              </a:lnSpc>
              <a:buNone/>
              <a:defRPr/>
            </a:pPr>
            <a:endParaRPr lang="fr-FR" b="1" i="1" dirty="0">
              <a:solidFill>
                <a:srgbClr val="000000"/>
              </a:solidFill>
              <a:latin typeface="Trebuchet MS" panose="020B0603020202020204" pitchFamily="34" charset="0"/>
            </a:endParaRPr>
          </a:p>
          <a:p>
            <a:pPr algn="ctr" eaLnBrk="1" hangingPunct="1">
              <a:lnSpc>
                <a:spcPct val="80000"/>
              </a:lnSpc>
              <a:buNone/>
              <a:defRPr/>
            </a:pPr>
            <a:r>
              <a:rPr lang="fr-FR" b="1" i="1" dirty="0">
                <a:solidFill>
                  <a:srgbClr val="000000"/>
                </a:solidFill>
                <a:latin typeface="Trebuchet MS" panose="020B0603020202020204" pitchFamily="34" charset="0"/>
              </a:rPr>
              <a:t>La signature de votre acte d’adhésion vous engage</a:t>
            </a:r>
          </a:p>
        </p:txBody>
      </p:sp>
      <p:pic>
        <p:nvPicPr>
          <p:cNvPr id="11"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3" name="Rectangle 12"/>
          <p:cNvSpPr>
            <a:spLocks noChangeArrowheads="1"/>
          </p:cNvSpPr>
          <p:nvPr/>
        </p:nvSpPr>
        <p:spPr bwMode="auto">
          <a:xfrm>
            <a:off x="305503" y="281057"/>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3- Vie à </a:t>
            </a:r>
            <a:r>
              <a:rPr lang="fr-FR" sz="4400">
                <a:solidFill>
                  <a:schemeClr val="bg1">
                    <a:lumMod val="75000"/>
                  </a:schemeClr>
                </a:solidFill>
                <a:effectLst>
                  <a:outerShdw blurRad="38100" dist="38100" dir="2700000" algn="tl">
                    <a:srgbClr val="000000"/>
                  </a:outerShdw>
                </a:effectLst>
                <a:latin typeface="Bookman Old Style" panose="02050604050505020204" pitchFamily="18" charset="0"/>
              </a:rPr>
              <a:t>la Maisel</a:t>
            </a:r>
            <a:endPar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endParaRPr>
          </a:p>
        </p:txBody>
      </p:sp>
    </p:spTree>
    <p:extLst>
      <p:ext uri="{BB962C8B-B14F-4D97-AF65-F5344CB8AC3E}">
        <p14:creationId xmlns:p14="http://schemas.microsoft.com/office/powerpoint/2010/main" val="2861863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108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linds(horizontal)">
                                      <p:cBhvr>
                                        <p:cTn id="21" dur="500"/>
                                        <p:tgtEl>
                                          <p:spTgt spid="10">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blinds(horizontal)">
                                      <p:cBhvr>
                                        <p:cTn id="24" dur="500"/>
                                        <p:tgtEl>
                                          <p:spTgt spid="10">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blinds(horizontal)">
                                      <p:cBhvr>
                                        <p:cTn id="30" dur="500"/>
                                        <p:tgtEl>
                                          <p:spTgt spid="10">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blinds(horizontal)">
                                      <p:cBhvr>
                                        <p:cTn id="33" dur="500"/>
                                        <p:tgtEl>
                                          <p:spTgt spid="10">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blinds(horizontal)">
                                      <p:cBhvr>
                                        <p:cTn id="36" dur="500"/>
                                        <p:tgtEl>
                                          <p:spTgt spid="10">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blinds(horizontal)">
                                      <p:cBhvr>
                                        <p:cTn id="39" dur="500"/>
                                        <p:tgtEl>
                                          <p:spTgt spid="10">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0">
                                            <p:txEl>
                                              <p:pRg st="10" end="10"/>
                                            </p:txEl>
                                          </p:spTgt>
                                        </p:tgtEl>
                                        <p:attrNameLst>
                                          <p:attrName>style.visibility</p:attrName>
                                        </p:attrNameLst>
                                      </p:cBhvr>
                                      <p:to>
                                        <p:strVal val="visible"/>
                                      </p:to>
                                    </p:set>
                                    <p:animEffect transition="in" filter="blinds(horizontal)">
                                      <p:cBhvr>
                                        <p:cTn id="42" dur="500"/>
                                        <p:tgtEl>
                                          <p:spTgt spid="10">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0">
                                            <p:txEl>
                                              <p:pRg st="12" end="12"/>
                                            </p:txEl>
                                          </p:spTgt>
                                        </p:tgtEl>
                                        <p:attrNameLst>
                                          <p:attrName>style.visibility</p:attrName>
                                        </p:attrNameLst>
                                      </p:cBhvr>
                                      <p:to>
                                        <p:strVal val="visible"/>
                                      </p:to>
                                    </p:set>
                                    <p:animEffect transition="in" filter="blinds(horizontal)">
                                      <p:cBhvr>
                                        <p:cTn id="45" dur="500"/>
                                        <p:tgtEl>
                                          <p:spTgt spid="10">
                                            <p:txEl>
                                              <p:pRg st="12" end="1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0">
                                            <p:txEl>
                                              <p:pRg st="13" end="13"/>
                                            </p:txEl>
                                          </p:spTgt>
                                        </p:tgtEl>
                                        <p:attrNameLst>
                                          <p:attrName>style.visibility</p:attrName>
                                        </p:attrNameLst>
                                      </p:cBhvr>
                                      <p:to>
                                        <p:strVal val="visible"/>
                                      </p:to>
                                    </p:set>
                                    <p:animEffect transition="in" filter="blinds(horizontal)">
                                      <p:cBhvr>
                                        <p:cTn id="48" dur="500"/>
                                        <p:tgtEl>
                                          <p:spTgt spid="10">
                                            <p:txEl>
                                              <p:pRg st="13" end="13"/>
                                            </p:txEl>
                                          </p:spTgt>
                                        </p:tgtEl>
                                      </p:cBhvr>
                                    </p:animEffect>
                                  </p:childTnLst>
                                </p:cTn>
                              </p:par>
                              <p:par>
                                <p:cTn id="49" presetID="27" presetClass="entr" presetSubtype="0" fill="hold" grpId="0" nodeType="withEffect">
                                  <p:stCondLst>
                                    <p:cond delay="0"/>
                                  </p:stCondLst>
                                  <p:iterate type="lt">
                                    <p:tmPct val="50000"/>
                                  </p:iterate>
                                  <p:childTnLst>
                                    <p:set>
                                      <p:cBhvr>
                                        <p:cTn id="50" dur="1" fill="hold">
                                          <p:stCondLst>
                                            <p:cond delay="0"/>
                                          </p:stCondLst>
                                        </p:cTn>
                                        <p:tgtEl>
                                          <p:spTgt spid="13"/>
                                        </p:tgtEl>
                                        <p:attrNameLst>
                                          <p:attrName>style.visibility</p:attrName>
                                        </p:attrNameLst>
                                      </p:cBhvr>
                                      <p:to>
                                        <p:strVal val="visible"/>
                                      </p:to>
                                    </p:set>
                                    <p:anim calcmode="discrete" valueType="clr">
                                      <p:cBhvr override="childStyle">
                                        <p:cTn id="5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3"/>
                                        </p:tgtEl>
                                        <p:attrNameLst>
                                          <p:attrName>fillcolor</p:attrName>
                                        </p:attrNameLst>
                                      </p:cBhvr>
                                      <p:tavLst>
                                        <p:tav tm="0">
                                          <p:val>
                                            <p:clrVal>
                                              <a:schemeClr val="accent2"/>
                                            </p:clrVal>
                                          </p:val>
                                        </p:tav>
                                        <p:tav tm="50000">
                                          <p:val>
                                            <p:clrVal>
                                              <a:schemeClr val="hlink"/>
                                            </p:clrVal>
                                          </p:val>
                                        </p:tav>
                                      </p:tavLst>
                                    </p:anim>
                                    <p:set>
                                      <p:cBhvr>
                                        <p:cTn id="53"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ZoneTexte 12"/>
          <p:cNvSpPr txBox="1"/>
          <p:nvPr/>
        </p:nvSpPr>
        <p:spPr>
          <a:xfrm>
            <a:off x="2534652" y="2017022"/>
            <a:ext cx="9079832" cy="4524315"/>
          </a:xfrm>
          <a:prstGeom prst="rect">
            <a:avLst/>
          </a:prstGeom>
          <a:noFill/>
        </p:spPr>
        <p:txBody>
          <a:bodyPr wrap="square" rtlCol="0">
            <a:spAutoFit/>
          </a:bodyPr>
          <a:lstStyle/>
          <a:p>
            <a:pPr lvl="0" algn="ctr"/>
            <a:r>
              <a:rPr lang="fr-FR" b="1" dirty="0">
                <a:solidFill>
                  <a:srgbClr val="FF0000"/>
                </a:solidFill>
                <a:latin typeface="Trebuchet MS" panose="020B0603020202020204" pitchFamily="34" charset="0"/>
              </a:rPr>
              <a:t>NE CONSTITUEZ PAS VOTRE DOSSIER AVANT D’AVOIR FINALISE VOS FORMALITES D’ADHESION A LA MAISEL !</a:t>
            </a:r>
          </a:p>
          <a:p>
            <a:pPr lvl="0" algn="ctr"/>
            <a:endParaRPr lang="fr-FR" b="1" dirty="0">
              <a:solidFill>
                <a:srgbClr val="FF0000"/>
              </a:solidFill>
              <a:latin typeface="Trebuchet MS" panose="020B0603020202020204" pitchFamily="34" charset="0"/>
            </a:endParaRPr>
          </a:p>
          <a:p>
            <a:pPr lvl="0"/>
            <a:r>
              <a:rPr lang="fr-FR" sz="1600" dirty="0">
                <a:solidFill>
                  <a:srgbClr val="000000"/>
                </a:solidFill>
                <a:latin typeface="Trebuchet MS" panose="020B0603020202020204" pitchFamily="34" charset="0"/>
              </a:rPr>
              <a:t>Vous ne disposerez pas des éléments nécessaires pour constituer votre dossier tant que vous ne serez pas effectivement résident</a:t>
            </a:r>
          </a:p>
          <a:p>
            <a:pPr lvl="0"/>
            <a:endParaRPr lang="fr-FR" sz="1600" dirty="0">
              <a:solidFill>
                <a:srgbClr val="000000"/>
              </a:solidFill>
              <a:latin typeface="Trebuchet MS" panose="020B0603020202020204" pitchFamily="34" charset="0"/>
            </a:endParaRPr>
          </a:p>
          <a:p>
            <a:pPr lvl="0"/>
            <a:r>
              <a:rPr lang="fr-FR" sz="1600" dirty="0">
                <a:solidFill>
                  <a:srgbClr val="000000"/>
                </a:solidFill>
                <a:latin typeface="Trebuchet MS" panose="020B0603020202020204" pitchFamily="34" charset="0"/>
              </a:rPr>
              <a:t>Les aides au logement sont mensuelles et calculées </a:t>
            </a:r>
            <a:r>
              <a:rPr lang="fr-FR" sz="1600" b="1" dirty="0">
                <a:solidFill>
                  <a:srgbClr val="FF0000"/>
                </a:solidFill>
                <a:latin typeface="Trebuchet MS" panose="020B0603020202020204" pitchFamily="34" charset="0"/>
              </a:rPr>
              <a:t>à partir du mois qui suit la date de votre demande,</a:t>
            </a:r>
            <a:r>
              <a:rPr lang="fr-FR" sz="1600" dirty="0">
                <a:solidFill>
                  <a:srgbClr val="000000"/>
                </a:solidFill>
                <a:latin typeface="Trebuchet MS" panose="020B0603020202020204" pitchFamily="34" charset="0"/>
              </a:rPr>
              <a:t> </a:t>
            </a:r>
            <a:r>
              <a:rPr lang="fr-FR" sz="1600" b="1" dirty="0">
                <a:solidFill>
                  <a:srgbClr val="000000"/>
                </a:solidFill>
                <a:latin typeface="Trebuchet MS" panose="020B0603020202020204" pitchFamily="34" charset="0"/>
              </a:rPr>
              <a:t>le 1</a:t>
            </a:r>
            <a:r>
              <a:rPr lang="fr-FR" sz="1600" b="1" baseline="30000" dirty="0">
                <a:solidFill>
                  <a:srgbClr val="000000"/>
                </a:solidFill>
                <a:latin typeface="Trebuchet MS" panose="020B0603020202020204" pitchFamily="34" charset="0"/>
              </a:rPr>
              <a:t>er</a:t>
            </a:r>
            <a:r>
              <a:rPr lang="fr-FR" sz="1600" b="1" dirty="0">
                <a:solidFill>
                  <a:srgbClr val="000000"/>
                </a:solidFill>
                <a:latin typeface="Trebuchet MS" panose="020B0603020202020204" pitchFamily="34" charset="0"/>
              </a:rPr>
              <a:t> versement n’intervient pas avant environ 2 mois.</a:t>
            </a:r>
          </a:p>
          <a:p>
            <a:pPr lvl="0"/>
            <a:endParaRPr lang="fr-FR" sz="1600" dirty="0">
              <a:solidFill>
                <a:srgbClr val="000000"/>
              </a:solidFill>
              <a:latin typeface="Trebuchet MS" panose="020B0603020202020204" pitchFamily="34" charset="0"/>
            </a:endParaRPr>
          </a:p>
          <a:p>
            <a:r>
              <a:rPr lang="fr-FR" sz="1600" dirty="0">
                <a:solidFill>
                  <a:srgbClr val="000000"/>
                </a:solidFill>
                <a:latin typeface="Trebuchet MS" panose="020B0603020202020204" pitchFamily="34" charset="0"/>
              </a:rPr>
              <a:t>La CAF prend en compte les dossiers </a:t>
            </a:r>
            <a:r>
              <a:rPr lang="fr-FR" sz="1600" b="1" dirty="0">
                <a:solidFill>
                  <a:srgbClr val="000000"/>
                </a:solidFill>
                <a:latin typeface="Trebuchet MS" panose="020B0603020202020204" pitchFamily="34" charset="0"/>
              </a:rPr>
              <a:t>à partir de la date de la demande qui s’effectue en ligne, </a:t>
            </a:r>
            <a:r>
              <a:rPr lang="fr-FR" sz="1600" dirty="0">
                <a:solidFill>
                  <a:srgbClr val="000000"/>
                </a:solidFill>
                <a:latin typeface="Trebuchet MS" panose="020B0603020202020204" pitchFamily="34" charset="0"/>
              </a:rPr>
              <a:t>vous avez intérêt</a:t>
            </a:r>
            <a:r>
              <a:rPr lang="fr-FR" sz="1600" b="1" dirty="0">
                <a:solidFill>
                  <a:srgbClr val="000000"/>
                </a:solidFill>
                <a:latin typeface="Trebuchet MS" panose="020B0603020202020204" pitchFamily="34" charset="0"/>
              </a:rPr>
              <a:t> à établir votre dossier dans le mois de votre arrivée à la MAISEL </a:t>
            </a:r>
            <a:r>
              <a:rPr lang="fr-FR" sz="1600" b="1" u="sng" dirty="0">
                <a:solidFill>
                  <a:srgbClr val="FF0000"/>
                </a:solidFill>
                <a:latin typeface="Trebuchet MS" panose="020B0603020202020204" pitchFamily="34" charset="0"/>
              </a:rPr>
              <a:t>même s’il vous manque des pièces,</a:t>
            </a:r>
            <a:r>
              <a:rPr lang="fr-FR" sz="1600" b="1" dirty="0">
                <a:solidFill>
                  <a:srgbClr val="000000"/>
                </a:solidFill>
                <a:latin typeface="Trebuchet MS" panose="020B0603020202020204" pitchFamily="34" charset="0"/>
              </a:rPr>
              <a:t> </a:t>
            </a:r>
            <a:r>
              <a:rPr lang="fr-FR" sz="1600" dirty="0">
                <a:solidFill>
                  <a:srgbClr val="000000"/>
                </a:solidFill>
                <a:latin typeface="Trebuchet MS" panose="020B0603020202020204" pitchFamily="34" charset="0"/>
              </a:rPr>
              <a:t>vous le compléterez par la suite.</a:t>
            </a:r>
          </a:p>
          <a:p>
            <a:endParaRPr lang="fr-FR" sz="1600" dirty="0">
              <a:solidFill>
                <a:srgbClr val="000000"/>
              </a:solidFill>
              <a:latin typeface="Trebuchet MS" panose="020B0603020202020204" pitchFamily="34" charset="0"/>
            </a:endParaRPr>
          </a:p>
          <a:p>
            <a:pPr lvl="0"/>
            <a:r>
              <a:rPr lang="fr-FR" sz="1600" b="1" dirty="0">
                <a:solidFill>
                  <a:srgbClr val="000000"/>
                </a:solidFill>
                <a:latin typeface="Trebuchet MS" panose="020B0603020202020204" pitchFamily="34" charset="0"/>
              </a:rPr>
              <a:t>Les ALS (bâtiments U1 à U4) sont versées directement sur votre compte bancaire.</a:t>
            </a:r>
            <a:endParaRPr lang="fr-FR" sz="1600" dirty="0">
              <a:solidFill>
                <a:srgbClr val="000000"/>
              </a:solidFill>
              <a:latin typeface="Trebuchet MS" panose="020B0603020202020204" pitchFamily="34" charset="0"/>
            </a:endParaRPr>
          </a:p>
          <a:p>
            <a:pPr lvl="0"/>
            <a:endParaRPr lang="fr-FR" sz="1600" b="1" dirty="0">
              <a:solidFill>
                <a:srgbClr val="000000"/>
              </a:solidFill>
              <a:latin typeface="Trebuchet MS" panose="020B0603020202020204" pitchFamily="34" charset="0"/>
            </a:endParaRPr>
          </a:p>
          <a:p>
            <a:pPr lvl="0"/>
            <a:r>
              <a:rPr lang="fr-FR" sz="1600" b="1" dirty="0">
                <a:solidFill>
                  <a:srgbClr val="000000"/>
                </a:solidFill>
                <a:latin typeface="Trebuchet MS" panose="020B0603020202020204" pitchFamily="34" charset="0"/>
              </a:rPr>
              <a:t>Les APL (bâtiments U5, U6 &amp; U7)</a:t>
            </a:r>
            <a:r>
              <a:rPr lang="fr-FR" sz="1600" dirty="0">
                <a:solidFill>
                  <a:srgbClr val="000000"/>
                </a:solidFill>
                <a:latin typeface="Trebuchet MS" panose="020B0603020202020204" pitchFamily="34" charset="0"/>
              </a:rPr>
              <a:t> </a:t>
            </a:r>
            <a:r>
              <a:rPr lang="fr-FR" sz="1600" b="1" dirty="0">
                <a:solidFill>
                  <a:srgbClr val="000000"/>
                </a:solidFill>
                <a:latin typeface="Trebuchet MS" panose="020B0603020202020204" pitchFamily="34" charset="0"/>
              </a:rPr>
              <a:t>sont perçues directement par la MAISEL et déduites de votre redevance</a:t>
            </a:r>
            <a:r>
              <a:rPr lang="fr-FR" sz="1600" b="1" dirty="0">
                <a:solidFill>
                  <a:srgbClr val="000000"/>
                </a:solidFill>
              </a:rPr>
              <a:t>.</a:t>
            </a:r>
            <a:endParaRPr lang="fr-FR" sz="1600" dirty="0">
              <a:solidFill>
                <a:srgbClr val="000000"/>
              </a:solidFill>
            </a:endParaRPr>
          </a:p>
        </p:txBody>
      </p:sp>
      <p:sp>
        <p:nvSpPr>
          <p:cNvPr id="14" name="ZoneTexte 13"/>
          <p:cNvSpPr txBox="1"/>
          <p:nvPr/>
        </p:nvSpPr>
        <p:spPr>
          <a:xfrm>
            <a:off x="2662989" y="1420484"/>
            <a:ext cx="8823158" cy="461665"/>
          </a:xfrm>
          <a:prstGeom prst="rect">
            <a:avLst/>
          </a:prstGeom>
          <a:noFill/>
        </p:spPr>
        <p:txBody>
          <a:bodyPr wrap="square" rtlCol="0">
            <a:spAutoFit/>
          </a:bodyPr>
          <a:lstStyle/>
          <a:p>
            <a:r>
              <a:rPr lang="fr-FR" sz="2400" b="1" dirty="0">
                <a:solidFill>
                  <a:schemeClr val="bg2">
                    <a:lumMod val="60000"/>
                    <a:lumOff val="40000"/>
                  </a:schemeClr>
                </a:solidFill>
                <a:latin typeface="Trebuchet MS" panose="020B0603020202020204" pitchFamily="34" charset="0"/>
              </a:rPr>
              <a:t>Allocations d’Aide au Logement – Informations Dossier CAF</a:t>
            </a:r>
          </a:p>
        </p:txBody>
      </p:sp>
      <p:sp>
        <p:nvSpPr>
          <p:cNvPr id="6" name="Rectangle 5"/>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pic>
        <p:nvPicPr>
          <p:cNvPr id="7"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Tree>
    <p:extLst>
      <p:ext uri="{BB962C8B-B14F-4D97-AF65-F5344CB8AC3E}">
        <p14:creationId xmlns:p14="http://schemas.microsoft.com/office/powerpoint/2010/main" val="2537225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680"/>
                            </p:stCondLst>
                            <p:childTnLst>
                              <p:par>
                                <p:cTn id="11" presetID="3" presetClass="entr" presetSubtype="5"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vertical)">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ZoneTexte 12"/>
          <p:cNvSpPr txBox="1"/>
          <p:nvPr/>
        </p:nvSpPr>
        <p:spPr>
          <a:xfrm>
            <a:off x="2662989" y="2017022"/>
            <a:ext cx="9076449" cy="4308872"/>
          </a:xfrm>
          <a:prstGeom prst="rect">
            <a:avLst/>
          </a:prstGeom>
          <a:noFill/>
        </p:spPr>
        <p:txBody>
          <a:bodyPr wrap="square" rtlCol="0">
            <a:spAutoFit/>
          </a:bodyPr>
          <a:lstStyle/>
          <a:p>
            <a:pPr algn="ctr"/>
            <a:r>
              <a:rPr lang="fr-FR" sz="2000" b="1" dirty="0">
                <a:solidFill>
                  <a:schemeClr val="bg2">
                    <a:lumMod val="60000"/>
                    <a:lumOff val="40000"/>
                  </a:schemeClr>
                </a:solidFill>
                <a:latin typeface="Trebuchet MS" panose="020B0603020202020204" pitchFamily="34" charset="0"/>
              </a:rPr>
              <a:t>Comment établir votre dossier de demande d’aide au logement ?</a:t>
            </a:r>
            <a:endParaRPr lang="fr-FR" sz="2000" dirty="0">
              <a:solidFill>
                <a:srgbClr val="000000"/>
              </a:solidFill>
              <a:latin typeface="Trebuchet MS" panose="020B0603020202020204" pitchFamily="34" charset="0"/>
            </a:endParaRPr>
          </a:p>
          <a:p>
            <a:endParaRPr lang="fr-FR" sz="1600" dirty="0">
              <a:solidFill>
                <a:srgbClr val="000000"/>
              </a:solidFill>
              <a:latin typeface="Trebuchet MS" panose="020B0603020202020204" pitchFamily="34" charset="0"/>
            </a:endParaRPr>
          </a:p>
          <a:p>
            <a:pPr marL="171450" indent="-171450">
              <a:buFont typeface="Arial" panose="020B0604020202020204" pitchFamily="34" charset="0"/>
              <a:buChar char="•"/>
            </a:pPr>
            <a:r>
              <a:rPr lang="fr-FR" sz="1600" dirty="0">
                <a:solidFill>
                  <a:srgbClr val="000000"/>
                </a:solidFill>
                <a:latin typeface="Trebuchet MS" panose="020B0603020202020204" pitchFamily="34" charset="0"/>
              </a:rPr>
              <a:t>Connectez-vous sur le </a:t>
            </a:r>
            <a:r>
              <a:rPr lang="fr-FR" sz="1600" b="1" dirty="0">
                <a:solidFill>
                  <a:srgbClr val="000000"/>
                </a:solidFill>
                <a:latin typeface="Trebuchet MS" panose="020B0603020202020204" pitchFamily="34" charset="0"/>
              </a:rPr>
              <a:t>site de la CAF </a:t>
            </a:r>
            <a:r>
              <a:rPr lang="fr-FR" sz="1600" dirty="0">
                <a:solidFill>
                  <a:srgbClr val="000000"/>
                </a:solidFill>
                <a:latin typeface="Trebuchet MS" panose="020B0603020202020204" pitchFamily="34" charset="0"/>
              </a:rPr>
              <a:t>:</a:t>
            </a:r>
          </a:p>
          <a:p>
            <a:endParaRPr lang="fr-FR" sz="1600" dirty="0">
              <a:solidFill>
                <a:srgbClr val="000000"/>
              </a:solidFill>
              <a:latin typeface="Trebuchet MS" panose="020B0603020202020204" pitchFamily="34" charset="0"/>
            </a:endParaRPr>
          </a:p>
          <a:p>
            <a:pPr algn="ctr"/>
            <a:r>
              <a:rPr lang="fr-FR" sz="1600" b="1" u="sng" dirty="0">
                <a:latin typeface="Trebuchet MS" panose="020B0603020202020204" pitchFamily="34" charset="0"/>
                <a:hlinkClick r:id="rId3"/>
              </a:rPr>
              <a:t>http://www.caf.fr/allocataires/mes-services-en-ligne/faire-une-demande-de-prestation</a:t>
            </a:r>
            <a:endParaRPr lang="fr-FR" sz="1600" dirty="0">
              <a:solidFill>
                <a:srgbClr val="FF0000"/>
              </a:solidFill>
              <a:latin typeface="Trebuchet MS" panose="020B0603020202020204" pitchFamily="34" charset="0"/>
            </a:endParaRPr>
          </a:p>
          <a:p>
            <a:endParaRPr lang="fr-FR" sz="1600" dirty="0">
              <a:solidFill>
                <a:srgbClr val="000000"/>
              </a:solidFill>
              <a:latin typeface="Trebuchet MS" panose="020B0603020202020204" pitchFamily="34" charset="0"/>
            </a:endParaRPr>
          </a:p>
          <a:p>
            <a:pPr marL="171450" indent="-171450">
              <a:buFont typeface="Arial" panose="020B0604020202020204" pitchFamily="34" charset="0"/>
              <a:buChar char="•"/>
            </a:pPr>
            <a:r>
              <a:rPr lang="fr-FR" sz="1600" dirty="0">
                <a:solidFill>
                  <a:srgbClr val="000000"/>
                </a:solidFill>
                <a:latin typeface="Trebuchet MS" panose="020B0603020202020204" pitchFamily="34" charset="0"/>
              </a:rPr>
              <a:t>Un formulaire est à remplir et </a:t>
            </a:r>
            <a:r>
              <a:rPr lang="fr-FR" sz="1600" b="1" dirty="0">
                <a:solidFill>
                  <a:srgbClr val="000000"/>
                </a:solidFill>
                <a:latin typeface="Trebuchet MS" panose="020B0603020202020204" pitchFamily="34" charset="0"/>
              </a:rPr>
              <a:t>des informations seront à préciser</a:t>
            </a:r>
          </a:p>
          <a:p>
            <a:r>
              <a:rPr lang="fr-FR" sz="1600" dirty="0">
                <a:solidFill>
                  <a:srgbClr val="000000"/>
                </a:solidFill>
                <a:latin typeface="Trebuchet MS" panose="020B0603020202020204" pitchFamily="34" charset="0"/>
              </a:rPr>
              <a:t>						</a:t>
            </a:r>
          </a:p>
          <a:p>
            <a:endParaRPr lang="fr-FR" sz="1600" b="1" dirty="0">
              <a:solidFill>
                <a:srgbClr val="000000"/>
              </a:solidFill>
              <a:latin typeface="Trebuchet MS" panose="020B0603020202020204" pitchFamily="34" charset="0"/>
            </a:endParaRPr>
          </a:p>
          <a:p>
            <a:r>
              <a:rPr lang="fr-FR" sz="1600" b="1" dirty="0">
                <a:solidFill>
                  <a:srgbClr val="000000"/>
                </a:solidFill>
                <a:latin typeface="Trebuchet MS" panose="020B0603020202020204" pitchFamily="34" charset="0"/>
              </a:rPr>
              <a:t>Pour vous aider à remplir ce formulaire, nous avons réalisé un tutoriel effectué pas à pas sur le site de la CAF pour chaque cas (ALS ou APL), disponible sur la page </a:t>
            </a:r>
            <a:r>
              <a:rPr lang="fr-FR" sz="1600" b="1" dirty="0" err="1">
                <a:solidFill>
                  <a:srgbClr val="000000"/>
                </a:solidFill>
                <a:latin typeface="Trebuchet MS" panose="020B0603020202020204" pitchFamily="34" charset="0"/>
              </a:rPr>
              <a:t>Maisel</a:t>
            </a:r>
            <a:r>
              <a:rPr lang="fr-FR" sz="1600" b="1" dirty="0">
                <a:solidFill>
                  <a:srgbClr val="000000"/>
                </a:solidFill>
                <a:latin typeface="Trebuchet MS" panose="020B0603020202020204" pitchFamily="34" charset="0"/>
              </a:rPr>
              <a:t> de l’espace numérique </a:t>
            </a:r>
            <a:r>
              <a:rPr lang="fr-FR" sz="1600" b="1" dirty="0" err="1">
                <a:solidFill>
                  <a:srgbClr val="000000"/>
                </a:solidFill>
                <a:latin typeface="Trebuchet MS" panose="020B0603020202020204" pitchFamily="34" charset="0"/>
              </a:rPr>
              <a:t>ecampus</a:t>
            </a:r>
            <a:r>
              <a:rPr lang="fr-FR" sz="1600" b="1" dirty="0">
                <a:solidFill>
                  <a:srgbClr val="000000"/>
                </a:solidFill>
                <a:latin typeface="Trebuchet MS" panose="020B0603020202020204" pitchFamily="34" charset="0"/>
              </a:rPr>
              <a:t> :</a:t>
            </a:r>
          </a:p>
          <a:p>
            <a:endParaRPr lang="fr-FR" sz="1600" b="1" dirty="0">
              <a:solidFill>
                <a:srgbClr val="000000"/>
              </a:solidFill>
              <a:latin typeface="Trebuchet MS" panose="020B0603020202020204" pitchFamily="34" charset="0"/>
            </a:endParaRPr>
          </a:p>
          <a:p>
            <a:pPr algn="ctr"/>
            <a:r>
              <a:rPr lang="fr-FR" sz="1600" b="1" dirty="0">
                <a:solidFill>
                  <a:srgbClr val="000000"/>
                </a:solidFill>
                <a:latin typeface="Trebuchet MS" panose="020B0603020202020204" pitchFamily="34" charset="0"/>
                <a:hlinkClick r:id="rId4"/>
              </a:rPr>
              <a:t>https://ecampus.imtbs-tsp.eu/</a:t>
            </a:r>
            <a:endParaRPr lang="fr-FR" sz="1600" b="1" dirty="0">
              <a:solidFill>
                <a:srgbClr val="000000"/>
              </a:solidFill>
              <a:latin typeface="Trebuchet MS" panose="020B0603020202020204" pitchFamily="34" charset="0"/>
            </a:endParaRPr>
          </a:p>
          <a:p>
            <a:endParaRPr lang="fr-FR" sz="1600" b="1" dirty="0">
              <a:solidFill>
                <a:srgbClr val="000000"/>
              </a:solidFill>
              <a:latin typeface="Trebuchet MS" panose="020B0603020202020204" pitchFamily="34" charset="0"/>
            </a:endParaRPr>
          </a:p>
          <a:p>
            <a:pPr algn="ctr"/>
            <a:r>
              <a:rPr lang="fr-FR" sz="1600" dirty="0">
                <a:solidFill>
                  <a:srgbClr val="000000"/>
                </a:solidFill>
                <a:latin typeface="Trebuchet MS" panose="020B0603020202020204" pitchFamily="34" charset="0"/>
              </a:rPr>
              <a:t>Une fois votre formulaire rempli, </a:t>
            </a:r>
            <a:r>
              <a:rPr lang="fr-FR" sz="1600" b="1" u="sng" dirty="0">
                <a:solidFill>
                  <a:srgbClr val="FF0000"/>
                </a:solidFill>
                <a:latin typeface="Trebuchet MS" panose="020B0603020202020204" pitchFamily="34" charset="0"/>
              </a:rPr>
              <a:t>sauvegardez-le soigneusement !</a:t>
            </a:r>
            <a:r>
              <a:rPr lang="fr-FR" sz="1600" b="1" dirty="0">
                <a:solidFill>
                  <a:srgbClr val="FF0000"/>
                </a:solidFill>
                <a:latin typeface="Trebuchet MS" panose="020B0603020202020204" pitchFamily="34" charset="0"/>
              </a:rPr>
              <a:t> </a:t>
            </a:r>
          </a:p>
          <a:p>
            <a:pPr algn="ctr"/>
            <a:r>
              <a:rPr lang="fr-FR" sz="1600" b="1" dirty="0">
                <a:solidFill>
                  <a:srgbClr val="000000"/>
                </a:solidFill>
                <a:latin typeface="Trebuchet MS" panose="020B0603020202020204" pitchFamily="34" charset="0"/>
              </a:rPr>
              <a:t>Ce document constitue la seule preuve que vous avez effectué votre demande.</a:t>
            </a:r>
            <a:endParaRPr lang="fr-FR" sz="1400" dirty="0">
              <a:solidFill>
                <a:srgbClr val="000000"/>
              </a:solidFill>
              <a:latin typeface="Trebuchet MS" panose="020B0603020202020204" pitchFamily="34" charset="0"/>
            </a:endParaRPr>
          </a:p>
        </p:txBody>
      </p:sp>
      <p:pic>
        <p:nvPicPr>
          <p:cNvPr id="10" name="Picture 3" descr="MAISEL"/>
          <p:cNvPicPr>
            <a:picLocks noChangeAspect="1" noChangeArrowheads="1"/>
          </p:cNvPicPr>
          <p:nvPr/>
        </p:nvPicPr>
        <p:blipFill>
          <a:blip r:embed="rId5"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sp>
        <p:nvSpPr>
          <p:cNvPr id="12" name="ZoneTexte 11"/>
          <p:cNvSpPr txBox="1"/>
          <p:nvPr/>
        </p:nvSpPr>
        <p:spPr>
          <a:xfrm>
            <a:off x="2662989" y="1420484"/>
            <a:ext cx="8823158" cy="461665"/>
          </a:xfrm>
          <a:prstGeom prst="rect">
            <a:avLst/>
          </a:prstGeom>
          <a:noFill/>
        </p:spPr>
        <p:txBody>
          <a:bodyPr wrap="square" rtlCol="0">
            <a:spAutoFit/>
          </a:bodyPr>
          <a:lstStyle/>
          <a:p>
            <a:r>
              <a:rPr lang="fr-FR" sz="2400" b="1" dirty="0">
                <a:solidFill>
                  <a:schemeClr val="bg2">
                    <a:lumMod val="60000"/>
                    <a:lumOff val="40000"/>
                  </a:schemeClr>
                </a:solidFill>
                <a:latin typeface="Trebuchet MS" panose="020B0603020202020204" pitchFamily="34" charset="0"/>
              </a:rPr>
              <a:t>Allocations d’Aide au Logement – Informations Dossier CAF</a:t>
            </a:r>
          </a:p>
        </p:txBody>
      </p:sp>
    </p:spTree>
    <p:extLst>
      <p:ext uri="{BB962C8B-B14F-4D97-AF65-F5344CB8AC3E}">
        <p14:creationId xmlns:p14="http://schemas.microsoft.com/office/powerpoint/2010/main" val="2158521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2000"/>
                                        <p:tgtEl>
                                          <p:spTgt spid="1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Lst>
  </p:timing>
  <p:extLst mod="1">
    <p:ext uri="{6950BFC3-D8DA-4A85-94F7-54DA5524770B}">
      <p188:commentRel xmlns="" xmlns:p188="http://schemas.microsoft.com/office/powerpoint/2018/8/main" r:id="rId6"/>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a:off x="585229" y="2175048"/>
            <a:ext cx="11404436" cy="830997"/>
          </a:xfrm>
          <a:prstGeom prst="rect">
            <a:avLst/>
          </a:prstGeom>
          <a:solidFill>
            <a:schemeClr val="tx1"/>
          </a:solidFill>
          <a:effectLst>
            <a:outerShdw blurRad="50800" dist="50800" dir="5400000" algn="ctr" rotWithShape="0">
              <a:schemeClr val="accent4">
                <a:lumMod val="75000"/>
              </a:schemeClr>
            </a:outerShdw>
          </a:effectLst>
        </p:spPr>
        <p:txBody>
          <a:bodyPr wrap="square" rtlCol="0">
            <a:spAutoFit/>
          </a:bodyPr>
          <a:lstStyle/>
          <a:p>
            <a:pPr lvl="0"/>
            <a:r>
              <a:rPr lang="fr-FR" sz="2400" b="1" dirty="0">
                <a:solidFill>
                  <a:srgbClr val="FF0000"/>
                </a:solidFill>
                <a:latin typeface="Trebuchet MS" panose="020B0603020202020204" pitchFamily="34" charset="0"/>
              </a:rPr>
              <a:t> , si vous êtes logé au U1, U2, U3 ou U4 : </a:t>
            </a:r>
            <a:r>
              <a:rPr lang="fr-FR" sz="2400" b="1" dirty="0">
                <a:solidFill>
                  <a:srgbClr val="000000"/>
                </a:solidFill>
                <a:latin typeface="Trebuchet MS" panose="020B0603020202020204" pitchFamily="34" charset="0"/>
              </a:rPr>
              <a:t>Cochez le champ </a:t>
            </a:r>
            <a:r>
              <a:rPr lang="fr-FR" sz="2400" b="1" i="1" dirty="0">
                <a:solidFill>
                  <a:srgbClr val="000000"/>
                </a:solidFill>
                <a:latin typeface="Trebuchet MS" panose="020B0603020202020204" pitchFamily="34" charset="0"/>
              </a:rPr>
              <a:t>« Vous êtes : En cité universitaire, résidence pour étudiants, foyer… » </a:t>
            </a:r>
          </a:p>
        </p:txBody>
      </p:sp>
      <p:pic>
        <p:nvPicPr>
          <p:cNvPr id="11"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2" name="Rectangle 11"/>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sp>
        <p:nvSpPr>
          <p:cNvPr id="13" name="ZoneTexte 12"/>
          <p:cNvSpPr txBox="1"/>
          <p:nvPr/>
        </p:nvSpPr>
        <p:spPr>
          <a:xfrm>
            <a:off x="2662989" y="1420484"/>
            <a:ext cx="8823158" cy="461665"/>
          </a:xfrm>
          <a:prstGeom prst="rect">
            <a:avLst/>
          </a:prstGeom>
          <a:noFill/>
        </p:spPr>
        <p:txBody>
          <a:bodyPr wrap="square" rtlCol="0">
            <a:spAutoFit/>
          </a:bodyPr>
          <a:lstStyle/>
          <a:p>
            <a:r>
              <a:rPr lang="fr-FR" sz="2400" b="1" dirty="0">
                <a:solidFill>
                  <a:schemeClr val="bg2">
                    <a:lumMod val="60000"/>
                    <a:lumOff val="40000"/>
                  </a:schemeClr>
                </a:solidFill>
                <a:latin typeface="Trebuchet MS" panose="020B0603020202020204" pitchFamily="34" charset="0"/>
              </a:rPr>
              <a:t>Allocations d’Aide au Logement – Informations Dossier CAF</a:t>
            </a:r>
          </a:p>
        </p:txBody>
      </p:sp>
      <p:sp>
        <p:nvSpPr>
          <p:cNvPr id="14" name="ZoneTexte 13"/>
          <p:cNvSpPr txBox="1"/>
          <p:nvPr/>
        </p:nvSpPr>
        <p:spPr>
          <a:xfrm>
            <a:off x="664690" y="3519908"/>
            <a:ext cx="11245514" cy="2862322"/>
          </a:xfrm>
          <a:prstGeom prst="rect">
            <a:avLst/>
          </a:prstGeom>
          <a:solidFill>
            <a:schemeClr val="tx1"/>
          </a:solidFill>
          <a:effectLst>
            <a:outerShdw blurRad="50800" dist="50800" dir="5400000" algn="ctr" rotWithShape="0">
              <a:schemeClr val="accent4">
                <a:lumMod val="75000"/>
              </a:schemeClr>
            </a:outerShdw>
          </a:effectLst>
        </p:spPr>
        <p:txBody>
          <a:bodyPr wrap="square" rtlCol="0">
            <a:spAutoFit/>
          </a:bodyPr>
          <a:lstStyle/>
          <a:p>
            <a:pPr lvl="0">
              <a:buFont typeface="Arial" pitchFamily="34" charset="0"/>
              <a:buChar char="•"/>
            </a:pPr>
            <a:r>
              <a:rPr lang="fr-FR" sz="2400" b="1" i="1" dirty="0">
                <a:solidFill>
                  <a:srgbClr val="FF0000"/>
                </a:solidFill>
                <a:latin typeface="Trebuchet MS" panose="020B0603020202020204" pitchFamily="34" charset="0"/>
              </a:rPr>
              <a:t> </a:t>
            </a:r>
            <a:r>
              <a:rPr lang="fr-FR" sz="2400" b="1" dirty="0">
                <a:solidFill>
                  <a:srgbClr val="FF0000"/>
                </a:solidFill>
                <a:latin typeface="Trebuchet MS" panose="020B0603020202020204" pitchFamily="34" charset="0"/>
              </a:rPr>
              <a:t>si vous êtes logé au U5, U6, U7 : </a:t>
            </a:r>
            <a:r>
              <a:rPr lang="fr-FR" sz="2400" b="1" dirty="0">
                <a:solidFill>
                  <a:srgbClr val="000000"/>
                </a:solidFill>
                <a:latin typeface="Trebuchet MS" panose="020B0603020202020204" pitchFamily="34" charset="0"/>
              </a:rPr>
              <a:t>cochez le champ </a:t>
            </a:r>
            <a:r>
              <a:rPr lang="fr-FR" sz="2400" b="1" i="1" dirty="0">
                <a:solidFill>
                  <a:srgbClr val="000000"/>
                </a:solidFill>
                <a:latin typeface="Trebuchet MS" panose="020B0603020202020204" pitchFamily="34" charset="0"/>
              </a:rPr>
              <a:t>« Vous êtes : locataire »</a:t>
            </a:r>
            <a:endParaRPr lang="fr-FR" sz="2400" i="1" dirty="0">
              <a:solidFill>
                <a:srgbClr val="000000"/>
              </a:solidFill>
              <a:latin typeface="Trebuchet MS" panose="020B0603020202020204" pitchFamily="34" charset="0"/>
            </a:endParaRPr>
          </a:p>
          <a:p>
            <a:pPr lvl="0">
              <a:buFont typeface="Arial" pitchFamily="34" charset="0"/>
              <a:buChar char="•"/>
            </a:pPr>
            <a:r>
              <a:rPr lang="fr-FR" sz="2400" b="1" dirty="0">
                <a:solidFill>
                  <a:srgbClr val="000000"/>
                </a:solidFill>
                <a:latin typeface="Trebuchet MS" panose="020B0603020202020204" pitchFamily="34" charset="0"/>
              </a:rPr>
              <a:t> dans le champ </a:t>
            </a:r>
            <a:r>
              <a:rPr lang="fr-FR" sz="2400" b="1" i="1" dirty="0">
                <a:solidFill>
                  <a:srgbClr val="000000"/>
                </a:solidFill>
                <a:latin typeface="Trebuchet MS" panose="020B0603020202020204" pitchFamily="34" charset="0"/>
              </a:rPr>
              <a:t>« Vous êtes en résidence universitaire CROUS : »</a:t>
            </a:r>
            <a:r>
              <a:rPr lang="fr-FR" sz="2400" b="1" dirty="0">
                <a:solidFill>
                  <a:srgbClr val="000000"/>
                </a:solidFill>
                <a:latin typeface="Trebuchet MS" panose="020B0603020202020204" pitchFamily="34" charset="0"/>
              </a:rPr>
              <a:t>  </a:t>
            </a:r>
            <a:r>
              <a:rPr lang="fr-FR" sz="2400" b="1" dirty="0">
                <a:solidFill>
                  <a:srgbClr val="FF0000"/>
                </a:solidFill>
                <a:latin typeface="Trebuchet MS" panose="020B0603020202020204" pitchFamily="34" charset="0"/>
              </a:rPr>
              <a:t>cochez NON</a:t>
            </a:r>
            <a:endParaRPr lang="fr-FR" sz="2400" dirty="0">
              <a:solidFill>
                <a:srgbClr val="FF0000"/>
              </a:solidFill>
              <a:latin typeface="Trebuchet MS" panose="020B0603020202020204" pitchFamily="34" charset="0"/>
            </a:endParaRPr>
          </a:p>
          <a:p>
            <a:pPr lvl="0">
              <a:buFont typeface="Arial" pitchFamily="34" charset="0"/>
              <a:buChar char="•"/>
            </a:pPr>
            <a:r>
              <a:rPr lang="fr-FR" sz="2800" b="1" dirty="0">
                <a:solidFill>
                  <a:srgbClr val="000000"/>
                </a:solidFill>
                <a:latin typeface="Trebuchet MS" panose="020B0603020202020204" pitchFamily="34" charset="0"/>
              </a:rPr>
              <a:t> </a:t>
            </a:r>
            <a:r>
              <a:rPr lang="fr-FR" sz="2400" b="1" dirty="0">
                <a:solidFill>
                  <a:srgbClr val="000000"/>
                </a:solidFill>
                <a:latin typeface="Trebuchet MS" panose="020B0603020202020204" pitchFamily="34" charset="0"/>
              </a:rPr>
              <a:t>Entrez le n° de SIRET de la MAISEL SudParis </a:t>
            </a:r>
            <a:r>
              <a:rPr lang="fr-FR" sz="2400" dirty="0" smtClean="0">
                <a:solidFill>
                  <a:srgbClr val="000000"/>
                </a:solidFill>
                <a:latin typeface="Trebuchet MS" panose="020B0603020202020204" pitchFamily="34" charset="0"/>
              </a:rPr>
              <a:t> </a:t>
            </a:r>
            <a:r>
              <a:rPr lang="fr-FR" sz="2400" b="1" dirty="0">
                <a:solidFill>
                  <a:srgbClr val="000000"/>
                </a:solidFill>
                <a:latin typeface="Trebuchet MS" panose="020B0603020202020204" pitchFamily="34" charset="0"/>
              </a:rPr>
              <a:t>:  </a:t>
            </a:r>
            <a:r>
              <a:rPr lang="fr-FR" sz="2400" b="1" dirty="0">
                <a:solidFill>
                  <a:srgbClr val="FF0000"/>
                </a:solidFill>
                <a:latin typeface="Trebuchet MS" panose="020B0603020202020204" pitchFamily="34" charset="0"/>
              </a:rPr>
              <a:t>397 734 583 00016</a:t>
            </a:r>
            <a:endParaRPr lang="fr-FR" sz="2400" dirty="0">
              <a:solidFill>
                <a:srgbClr val="FF0000"/>
              </a:solidFill>
              <a:latin typeface="Trebuchet MS" panose="020B0603020202020204" pitchFamily="34" charset="0"/>
            </a:endParaRPr>
          </a:p>
          <a:p>
            <a:endParaRPr lang="fr-FR" sz="2000" b="1" dirty="0" smtClean="0">
              <a:solidFill>
                <a:srgbClr val="000000"/>
              </a:solidFill>
            </a:endParaRPr>
          </a:p>
          <a:p>
            <a:r>
              <a:rPr lang="fr-FR" sz="2000" b="1" dirty="0" smtClean="0">
                <a:solidFill>
                  <a:srgbClr val="000000"/>
                </a:solidFill>
              </a:rPr>
              <a:t>Téléchargez </a:t>
            </a:r>
            <a:r>
              <a:rPr lang="fr-FR" sz="2000" b="1" dirty="0">
                <a:solidFill>
                  <a:srgbClr val="000000"/>
                </a:solidFill>
              </a:rPr>
              <a:t>et venez déposer </a:t>
            </a:r>
            <a:r>
              <a:rPr lang="fr-FR" sz="2000" b="1" dirty="0">
                <a:solidFill>
                  <a:srgbClr val="FF0000"/>
                </a:solidFill>
              </a:rPr>
              <a:t>l’attestation de loyer </a:t>
            </a:r>
            <a:r>
              <a:rPr lang="fr-FR" sz="2000" b="1" dirty="0" smtClean="0">
                <a:solidFill>
                  <a:srgbClr val="FF0000"/>
                </a:solidFill>
              </a:rPr>
              <a:t>vierge </a:t>
            </a:r>
            <a:r>
              <a:rPr lang="fr-FR" sz="2000" b="1" dirty="0">
                <a:solidFill>
                  <a:srgbClr val="000000"/>
                </a:solidFill>
              </a:rPr>
              <a:t>au bureau de Direction de la Maisel, ce document doit être </a:t>
            </a:r>
            <a:r>
              <a:rPr lang="fr-FR" sz="2000" b="1" dirty="0" smtClean="0">
                <a:solidFill>
                  <a:srgbClr val="000000"/>
                </a:solidFill>
              </a:rPr>
              <a:t>complété de votre numéro de logement et </a:t>
            </a:r>
            <a:r>
              <a:rPr lang="fr-FR" sz="2000" b="1" dirty="0">
                <a:solidFill>
                  <a:srgbClr val="000000"/>
                </a:solidFill>
              </a:rPr>
              <a:t>par nos </a:t>
            </a:r>
            <a:r>
              <a:rPr lang="fr-FR" sz="2000" b="1" dirty="0" smtClean="0">
                <a:solidFill>
                  <a:srgbClr val="000000"/>
                </a:solidFill>
              </a:rPr>
              <a:t>soins. Il vous </a:t>
            </a:r>
            <a:r>
              <a:rPr lang="fr-FR" sz="2000" b="1" dirty="0">
                <a:solidFill>
                  <a:srgbClr val="000000"/>
                </a:solidFill>
              </a:rPr>
              <a:t>sera </a:t>
            </a:r>
            <a:r>
              <a:rPr lang="fr-FR" sz="2000" b="1" dirty="0" smtClean="0">
                <a:solidFill>
                  <a:srgbClr val="000000"/>
                </a:solidFill>
              </a:rPr>
              <a:t>restitué dans votre boite aux lettres. </a:t>
            </a:r>
            <a:endParaRPr lang="fr-FR" sz="2000" dirty="0">
              <a:solidFill>
                <a:srgbClr val="000000"/>
              </a:solidFill>
            </a:endParaRPr>
          </a:p>
        </p:txBody>
      </p:sp>
    </p:spTree>
    <p:extLst>
      <p:ext uri="{BB962C8B-B14F-4D97-AF65-F5344CB8AC3E}">
        <p14:creationId xmlns:p14="http://schemas.microsoft.com/office/powerpoint/2010/main" val="1060106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1000"/>
                                        <p:tgtEl>
                                          <p:spTgt spid="2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2"/>
                                        </p:tgtEl>
                                        <p:attrNameLst>
                                          <p:attrName>style.visibility</p:attrName>
                                        </p:attrNameLst>
                                      </p:cBhvr>
                                      <p:to>
                                        <p:strVal val="visible"/>
                                      </p:to>
                                    </p:set>
                                    <p:anim calcmode="discrete" valueType="clr">
                                      <p:cBhvr override="childStyle">
                                        <p:cTn id="1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2"/>
                                        </p:tgtEl>
                                        <p:attrNameLst>
                                          <p:attrName>fillcolor</p:attrName>
                                        </p:attrNameLst>
                                      </p:cBhvr>
                                      <p:tavLst>
                                        <p:tav tm="0">
                                          <p:val>
                                            <p:clrVal>
                                              <a:schemeClr val="accent2"/>
                                            </p:clrVal>
                                          </p:val>
                                        </p:tav>
                                        <p:tav tm="50000">
                                          <p:val>
                                            <p:clrVal>
                                              <a:schemeClr val="hlink"/>
                                            </p:clrVal>
                                          </p:val>
                                        </p:tav>
                                      </p:tavLst>
                                    </p:anim>
                                    <p:set>
                                      <p:cBhvr>
                                        <p:cTn id="12" dur="80"/>
                                        <p:tgtEl>
                                          <p:spTgt spid="12"/>
                                        </p:tgtEl>
                                        <p:attrNameLst>
                                          <p:attrName>fill.type</p:attrName>
                                        </p:attrNameLst>
                                      </p:cBhvr>
                                      <p:to>
                                        <p:strVal val="solid"/>
                                      </p:to>
                                    </p:se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2"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sp>
        <p:nvSpPr>
          <p:cNvPr id="12" name="ZoneTexte 11"/>
          <p:cNvSpPr txBox="1"/>
          <p:nvPr/>
        </p:nvSpPr>
        <p:spPr>
          <a:xfrm>
            <a:off x="2662989" y="1420484"/>
            <a:ext cx="8823158" cy="461665"/>
          </a:xfrm>
          <a:prstGeom prst="rect">
            <a:avLst/>
          </a:prstGeom>
          <a:noFill/>
        </p:spPr>
        <p:txBody>
          <a:bodyPr wrap="square" rtlCol="0">
            <a:spAutoFit/>
          </a:bodyPr>
          <a:lstStyle/>
          <a:p>
            <a:r>
              <a:rPr lang="fr-FR" sz="2400" b="1" dirty="0" smtClean="0">
                <a:solidFill>
                  <a:schemeClr val="bg2">
                    <a:lumMod val="60000"/>
                    <a:lumOff val="40000"/>
                  </a:schemeClr>
                </a:solidFill>
                <a:latin typeface="Trebuchet MS" panose="020B0603020202020204" pitchFamily="34" charset="0"/>
              </a:rPr>
              <a:t>Télécharger l’attestation de loyer</a:t>
            </a:r>
            <a:endParaRPr lang="fr-FR" sz="2400" b="1" dirty="0">
              <a:solidFill>
                <a:schemeClr val="bg2">
                  <a:lumMod val="60000"/>
                  <a:lumOff val="40000"/>
                </a:schemeClr>
              </a:solidFill>
              <a:latin typeface="Trebuchet MS" panose="020B0603020202020204" pitchFamily="34" charset="0"/>
            </a:endParaRPr>
          </a:p>
        </p:txBody>
      </p:sp>
      <p:pic>
        <p:nvPicPr>
          <p:cNvPr id="2" name="Image 1"/>
          <p:cNvPicPr>
            <a:picLocks noChangeAspect="1"/>
          </p:cNvPicPr>
          <p:nvPr/>
        </p:nvPicPr>
        <p:blipFill>
          <a:blip r:embed="rId3"/>
          <a:stretch>
            <a:fillRect/>
          </a:stretch>
        </p:blipFill>
        <p:spPr>
          <a:xfrm>
            <a:off x="3357409" y="2132185"/>
            <a:ext cx="6715740" cy="4281848"/>
          </a:xfrm>
          <a:prstGeom prst="rect">
            <a:avLst/>
          </a:prstGeom>
        </p:spPr>
      </p:pic>
    </p:spTree>
    <p:extLst>
      <p:ext uri="{BB962C8B-B14F-4D97-AF65-F5344CB8AC3E}">
        <p14:creationId xmlns:p14="http://schemas.microsoft.com/office/powerpoint/2010/main" val="40728465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2279486" y="1361313"/>
            <a:ext cx="7662333" cy="1613840"/>
          </a:xfrm>
        </p:spPr>
        <p:txBody>
          <a:bodyPr/>
          <a:lstStyle/>
          <a:p>
            <a:pPr algn="ctr" eaLnBrk="1" hangingPunct="1">
              <a:defRPr/>
            </a:pPr>
            <a:r>
              <a:rPr lang="fr-FR" sz="4000" b="1" kern="1200" dirty="0">
                <a:solidFill>
                  <a:schemeClr val="bg1">
                    <a:lumMod val="75000"/>
                  </a:schemeClr>
                </a:solidFill>
                <a:latin typeface="Bookman Old Style" panose="02050604050505020204" pitchFamily="18" charset="0"/>
                <a:ea typeface="+mn-ea"/>
                <a:cs typeface="+mn-cs"/>
              </a:rPr>
              <a:t>PLAN de PRESENTATION</a:t>
            </a:r>
            <a:r>
              <a:rPr lang="fr-FR" dirty="0">
                <a:solidFill>
                  <a:schemeClr val="bg2">
                    <a:lumMod val="60000"/>
                    <a:lumOff val="40000"/>
                  </a:schemeClr>
                </a:solidFill>
              </a:rPr>
              <a:t> </a:t>
            </a:r>
          </a:p>
        </p:txBody>
      </p:sp>
      <p:sp>
        <p:nvSpPr>
          <p:cNvPr id="6" name="Rectangle 7"/>
          <p:cNvSpPr txBox="1">
            <a:spLocks noChangeArrowheads="1"/>
          </p:cNvSpPr>
          <p:nvPr/>
        </p:nvSpPr>
        <p:spPr bwMode="auto">
          <a:xfrm>
            <a:off x="3265055" y="2975153"/>
            <a:ext cx="5975093" cy="2728604"/>
          </a:xfrm>
          <a:prstGeom prst="rect">
            <a:avLst/>
          </a:prstGeom>
          <a:noFill/>
          <a:ln w="9525">
            <a:noFill/>
            <a:miter lim="800000"/>
            <a:headEnd/>
            <a:tailEnd/>
          </a:ln>
          <a:effectLst/>
        </p:spPr>
        <p:txBody>
          <a:bodyPr/>
          <a:lstStyle>
            <a:defPPr>
              <a:defRPr lang="fr-FR"/>
            </a:defPPr>
            <a:lvl1pPr marL="342900" indent="-342900" algn="ctr">
              <a:spcBef>
                <a:spcPct val="20000"/>
              </a:spcBef>
              <a:buClr>
                <a:schemeClr val="hlink"/>
              </a:buClr>
              <a:buSzPct val="120000"/>
              <a:defRPr sz="2400">
                <a:solidFill>
                  <a:schemeClr val="bg2">
                    <a:lumMod val="60000"/>
                    <a:lumOff val="40000"/>
                  </a:schemeClr>
                </a:solidFill>
                <a:latin typeface="Bookman Old Style" panose="02050604050505020204" pitchFamily="18" charset="0"/>
              </a:defRPr>
            </a:lvl1pPr>
          </a:lstStyle>
          <a:p>
            <a:pPr marL="457200" indent="-457200" algn="l">
              <a:buFont typeface="+mj-lt"/>
              <a:buAutoNum type="arabicPeriod"/>
            </a:pPr>
            <a:r>
              <a:rPr lang="fr-FR" sz="3200" dirty="0"/>
              <a:t> Organisation</a:t>
            </a:r>
          </a:p>
          <a:p>
            <a:pPr marL="457200" indent="-457200" algn="l">
              <a:buFont typeface="+mj-lt"/>
              <a:buAutoNum type="arabicPeriod"/>
            </a:pPr>
            <a:r>
              <a:rPr lang="fr-FR" sz="3200" dirty="0"/>
              <a:t> Informations pratiques</a:t>
            </a:r>
          </a:p>
          <a:p>
            <a:pPr marL="457200" indent="-457200" algn="l">
              <a:buFont typeface="+mj-lt"/>
              <a:buAutoNum type="arabicPeriod"/>
            </a:pPr>
            <a:r>
              <a:rPr lang="fr-FR" sz="3200" dirty="0"/>
              <a:t> Vie à la Maisel</a:t>
            </a:r>
          </a:p>
          <a:p>
            <a:pPr marL="457200" indent="-457200" algn="l">
              <a:buFont typeface="+mj-lt"/>
              <a:buAutoNum type="arabicPeriod"/>
            </a:pPr>
            <a:r>
              <a:rPr lang="fr-FR" sz="3200" dirty="0"/>
              <a:t> Aide au logement</a:t>
            </a:r>
          </a:p>
        </p:txBody>
      </p:sp>
      <p:grpSp>
        <p:nvGrpSpPr>
          <p:cNvPr id="2" name="Groupe 1"/>
          <p:cNvGrpSpPr/>
          <p:nvPr/>
        </p:nvGrpSpPr>
        <p:grpSpPr>
          <a:xfrm>
            <a:off x="-14304" y="-14872"/>
            <a:ext cx="12206304" cy="1642703"/>
            <a:chOff x="-14304" y="-14872"/>
            <a:chExt cx="12206304" cy="1642703"/>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054" y="-14871"/>
              <a:ext cx="3247933" cy="1631753"/>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987" y="-14872"/>
              <a:ext cx="2739161" cy="1631753"/>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4" y="-14870"/>
              <a:ext cx="3279359" cy="1642701"/>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0148" y="-14870"/>
              <a:ext cx="2951852" cy="1631753"/>
            </a:xfrm>
            <a:prstGeom prst="rect">
              <a:avLst/>
            </a:prstGeom>
          </p:spPr>
        </p:pic>
        <p:pic>
          <p:nvPicPr>
            <p:cNvPr id="12" name="Picture 3" descr="MAISEL"/>
            <p:cNvPicPr>
              <a:picLocks noChangeAspect="1" noChangeArrowheads="1"/>
            </p:cNvPicPr>
            <p:nvPr/>
          </p:nvPicPr>
          <p:blipFill>
            <a:blip r:embed="rId7" cstate="print"/>
            <a:stretch>
              <a:fillRect/>
            </a:stretch>
          </p:blipFill>
          <p:spPr bwMode="auto">
            <a:xfrm>
              <a:off x="395249" y="81017"/>
              <a:ext cx="2407122" cy="1013777"/>
            </a:xfrm>
            <a:prstGeom prst="rect">
              <a:avLst/>
            </a:prstGeom>
            <a:noFill/>
            <a:ln w="9525">
              <a:noFill/>
              <a:miter lim="800000"/>
              <a:headEnd/>
              <a:tailEnd/>
            </a:ln>
          </p:spPr>
        </p:pic>
      </p:grpSp>
    </p:spTree>
    <p:extLst>
      <p:ext uri="{BB962C8B-B14F-4D97-AF65-F5344CB8AC3E}">
        <p14:creationId xmlns:p14="http://schemas.microsoft.com/office/powerpoint/2010/main" val="3171208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760"/>
                            </p:stCondLst>
                            <p:childTnLst>
                              <p:par>
                                <p:cTn id="11" presetID="3" presetClass="entr" presetSubtype="1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childTnLst>
                          </p:cTn>
                        </p:par>
                        <p:par>
                          <p:cTn id="14" fill="hold">
                            <p:stCondLst>
                              <p:cond delay="1260"/>
                            </p:stCondLst>
                            <p:childTnLst>
                              <p:par>
                                <p:cTn id="15" presetID="3" presetClass="entr" presetSubtype="1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par>
                          <p:cTn id="18" fill="hold">
                            <p:stCondLst>
                              <p:cond delay="1760"/>
                            </p:stCondLst>
                            <p:childTnLst>
                              <p:par>
                                <p:cTn id="19" presetID="3" presetClass="entr" presetSubtype="1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linds(horizontal)">
                                      <p:cBhvr>
                                        <p:cTn id="21" dur="500"/>
                                        <p:tgtEl>
                                          <p:spTgt spid="6">
                                            <p:txEl>
                                              <p:pRg st="2" end="2"/>
                                            </p:txEl>
                                          </p:spTgt>
                                        </p:tgtEl>
                                      </p:cBhvr>
                                    </p:animEffect>
                                  </p:childTnLst>
                                </p:cTn>
                              </p:par>
                            </p:childTnLst>
                          </p:cTn>
                        </p:par>
                        <p:par>
                          <p:cTn id="22" fill="hold">
                            <p:stCondLst>
                              <p:cond delay="2260"/>
                            </p:stCondLst>
                            <p:childTnLst>
                              <p:par>
                                <p:cTn id="23" presetID="3" presetClass="entr" presetSubtype="1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2"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pic>
        <p:nvPicPr>
          <p:cNvPr id="2" name="Image 1"/>
          <p:cNvPicPr>
            <a:picLocks noChangeAspect="1"/>
          </p:cNvPicPr>
          <p:nvPr/>
        </p:nvPicPr>
        <p:blipFill>
          <a:blip r:embed="rId3"/>
          <a:stretch>
            <a:fillRect/>
          </a:stretch>
        </p:blipFill>
        <p:spPr>
          <a:xfrm>
            <a:off x="2796049" y="2017022"/>
            <a:ext cx="7188610" cy="4517167"/>
          </a:xfrm>
          <a:prstGeom prst="rect">
            <a:avLst/>
          </a:prstGeom>
        </p:spPr>
      </p:pic>
      <p:sp>
        <p:nvSpPr>
          <p:cNvPr id="8" name="ZoneTexte 7"/>
          <p:cNvSpPr txBox="1"/>
          <p:nvPr/>
        </p:nvSpPr>
        <p:spPr>
          <a:xfrm>
            <a:off x="2662989" y="1420484"/>
            <a:ext cx="8823158" cy="461665"/>
          </a:xfrm>
          <a:prstGeom prst="rect">
            <a:avLst/>
          </a:prstGeom>
          <a:noFill/>
        </p:spPr>
        <p:txBody>
          <a:bodyPr wrap="square" rtlCol="0">
            <a:spAutoFit/>
          </a:bodyPr>
          <a:lstStyle/>
          <a:p>
            <a:r>
              <a:rPr lang="fr-FR" sz="2400" b="1" dirty="0" smtClean="0">
                <a:solidFill>
                  <a:schemeClr val="bg2">
                    <a:lumMod val="60000"/>
                    <a:lumOff val="40000"/>
                  </a:schemeClr>
                </a:solidFill>
                <a:latin typeface="Trebuchet MS" panose="020B0603020202020204" pitchFamily="34" charset="0"/>
              </a:rPr>
              <a:t>Télécharger l’attestation de loyer</a:t>
            </a:r>
            <a:endParaRPr lang="fr-FR" sz="2400" b="1" dirty="0">
              <a:solidFill>
                <a:schemeClr val="bg2">
                  <a:lumMod val="60000"/>
                  <a:lumOff val="40000"/>
                </a:schemeClr>
              </a:solidFill>
              <a:latin typeface="Trebuchet MS" panose="020B0603020202020204" pitchFamily="34" charset="0"/>
            </a:endParaRPr>
          </a:p>
        </p:txBody>
      </p:sp>
    </p:spTree>
    <p:extLst>
      <p:ext uri="{BB962C8B-B14F-4D97-AF65-F5344CB8AC3E}">
        <p14:creationId xmlns:p14="http://schemas.microsoft.com/office/powerpoint/2010/main" val="3833769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2"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pic>
        <p:nvPicPr>
          <p:cNvPr id="2" name="Image 1"/>
          <p:cNvPicPr>
            <a:picLocks noChangeAspect="1"/>
          </p:cNvPicPr>
          <p:nvPr/>
        </p:nvPicPr>
        <p:blipFill>
          <a:blip r:embed="rId3"/>
          <a:stretch>
            <a:fillRect/>
          </a:stretch>
        </p:blipFill>
        <p:spPr>
          <a:xfrm>
            <a:off x="2883769" y="1957342"/>
            <a:ext cx="6245484" cy="4847846"/>
          </a:xfrm>
          <a:prstGeom prst="rect">
            <a:avLst/>
          </a:prstGeom>
        </p:spPr>
      </p:pic>
      <p:sp>
        <p:nvSpPr>
          <p:cNvPr id="8" name="ZoneTexte 7"/>
          <p:cNvSpPr txBox="1"/>
          <p:nvPr/>
        </p:nvSpPr>
        <p:spPr>
          <a:xfrm>
            <a:off x="2662989" y="1420484"/>
            <a:ext cx="8823158" cy="461665"/>
          </a:xfrm>
          <a:prstGeom prst="rect">
            <a:avLst/>
          </a:prstGeom>
          <a:noFill/>
        </p:spPr>
        <p:txBody>
          <a:bodyPr wrap="square" rtlCol="0">
            <a:spAutoFit/>
          </a:bodyPr>
          <a:lstStyle/>
          <a:p>
            <a:r>
              <a:rPr lang="fr-FR" sz="2400" b="1" dirty="0" smtClean="0">
                <a:solidFill>
                  <a:schemeClr val="bg2">
                    <a:lumMod val="60000"/>
                    <a:lumOff val="40000"/>
                  </a:schemeClr>
                </a:solidFill>
                <a:latin typeface="Trebuchet MS" panose="020B0603020202020204" pitchFamily="34" charset="0"/>
              </a:rPr>
              <a:t>Télécharger l’attestation de loyer</a:t>
            </a:r>
            <a:endParaRPr lang="fr-FR" sz="2400" b="1" dirty="0">
              <a:solidFill>
                <a:schemeClr val="bg2">
                  <a:lumMod val="60000"/>
                  <a:lumOff val="40000"/>
                </a:schemeClr>
              </a:solidFill>
              <a:latin typeface="Trebuchet MS" panose="020B0603020202020204" pitchFamily="34" charset="0"/>
            </a:endParaRPr>
          </a:p>
        </p:txBody>
      </p:sp>
    </p:spTree>
    <p:extLst>
      <p:ext uri="{BB962C8B-B14F-4D97-AF65-F5344CB8AC3E}">
        <p14:creationId xmlns:p14="http://schemas.microsoft.com/office/powerpoint/2010/main" val="2721965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2"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pic>
        <p:nvPicPr>
          <p:cNvPr id="2" name="Image 1"/>
          <p:cNvPicPr>
            <a:picLocks noChangeAspect="1"/>
          </p:cNvPicPr>
          <p:nvPr/>
        </p:nvPicPr>
        <p:blipFill>
          <a:blip r:embed="rId3"/>
          <a:stretch>
            <a:fillRect/>
          </a:stretch>
        </p:blipFill>
        <p:spPr>
          <a:xfrm>
            <a:off x="2937625" y="2023739"/>
            <a:ext cx="7117479" cy="4834261"/>
          </a:xfrm>
          <a:prstGeom prst="rect">
            <a:avLst/>
          </a:prstGeom>
        </p:spPr>
      </p:pic>
      <p:sp>
        <p:nvSpPr>
          <p:cNvPr id="8" name="ZoneTexte 7"/>
          <p:cNvSpPr txBox="1"/>
          <p:nvPr/>
        </p:nvSpPr>
        <p:spPr>
          <a:xfrm>
            <a:off x="2662989" y="1420484"/>
            <a:ext cx="8823158" cy="461665"/>
          </a:xfrm>
          <a:prstGeom prst="rect">
            <a:avLst/>
          </a:prstGeom>
          <a:noFill/>
        </p:spPr>
        <p:txBody>
          <a:bodyPr wrap="square" rtlCol="0">
            <a:spAutoFit/>
          </a:bodyPr>
          <a:lstStyle/>
          <a:p>
            <a:r>
              <a:rPr lang="fr-FR" sz="2400" b="1" dirty="0" smtClean="0">
                <a:solidFill>
                  <a:schemeClr val="bg2">
                    <a:lumMod val="60000"/>
                    <a:lumOff val="40000"/>
                  </a:schemeClr>
                </a:solidFill>
                <a:latin typeface="Trebuchet MS" panose="020B0603020202020204" pitchFamily="34" charset="0"/>
              </a:rPr>
              <a:t>Télécharger l’attestation de loyer</a:t>
            </a:r>
            <a:endParaRPr lang="fr-FR" sz="2400" b="1" dirty="0">
              <a:solidFill>
                <a:schemeClr val="bg2">
                  <a:lumMod val="60000"/>
                  <a:lumOff val="40000"/>
                </a:schemeClr>
              </a:solidFill>
              <a:latin typeface="Trebuchet MS" panose="020B0603020202020204" pitchFamily="34" charset="0"/>
            </a:endParaRPr>
          </a:p>
        </p:txBody>
      </p:sp>
    </p:spTree>
    <p:extLst>
      <p:ext uri="{BB962C8B-B14F-4D97-AF65-F5344CB8AC3E}">
        <p14:creationId xmlns:p14="http://schemas.microsoft.com/office/powerpoint/2010/main" val="17724941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2"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pic>
        <p:nvPicPr>
          <p:cNvPr id="2" name="Image 1"/>
          <p:cNvPicPr>
            <a:picLocks noChangeAspect="1"/>
          </p:cNvPicPr>
          <p:nvPr/>
        </p:nvPicPr>
        <p:blipFill>
          <a:blip r:embed="rId3"/>
          <a:stretch>
            <a:fillRect/>
          </a:stretch>
        </p:blipFill>
        <p:spPr>
          <a:xfrm>
            <a:off x="2237761" y="2132185"/>
            <a:ext cx="8896350" cy="4368013"/>
          </a:xfrm>
          <a:prstGeom prst="rect">
            <a:avLst/>
          </a:prstGeom>
        </p:spPr>
      </p:pic>
      <p:sp>
        <p:nvSpPr>
          <p:cNvPr id="8" name="ZoneTexte 7"/>
          <p:cNvSpPr txBox="1"/>
          <p:nvPr/>
        </p:nvSpPr>
        <p:spPr>
          <a:xfrm>
            <a:off x="2662989" y="1420484"/>
            <a:ext cx="8823158" cy="461665"/>
          </a:xfrm>
          <a:prstGeom prst="rect">
            <a:avLst/>
          </a:prstGeom>
          <a:noFill/>
        </p:spPr>
        <p:txBody>
          <a:bodyPr wrap="square" rtlCol="0">
            <a:spAutoFit/>
          </a:bodyPr>
          <a:lstStyle/>
          <a:p>
            <a:r>
              <a:rPr lang="fr-FR" sz="2400" b="1" dirty="0" smtClean="0">
                <a:solidFill>
                  <a:schemeClr val="bg2">
                    <a:lumMod val="60000"/>
                    <a:lumOff val="40000"/>
                  </a:schemeClr>
                </a:solidFill>
                <a:latin typeface="Trebuchet MS" panose="020B0603020202020204" pitchFamily="34" charset="0"/>
              </a:rPr>
              <a:t>Télécharger l’attestation de loyer</a:t>
            </a:r>
            <a:endParaRPr lang="fr-FR" sz="2400" b="1" dirty="0">
              <a:solidFill>
                <a:schemeClr val="bg2">
                  <a:lumMod val="60000"/>
                  <a:lumOff val="40000"/>
                </a:schemeClr>
              </a:solidFill>
              <a:latin typeface="Trebuchet MS" panose="020B0603020202020204" pitchFamily="34" charset="0"/>
            </a:endParaRPr>
          </a:p>
        </p:txBody>
      </p:sp>
    </p:spTree>
    <p:extLst>
      <p:ext uri="{BB962C8B-B14F-4D97-AF65-F5344CB8AC3E}">
        <p14:creationId xmlns:p14="http://schemas.microsoft.com/office/powerpoint/2010/main" val="3470797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98821" y="4619436"/>
            <a:ext cx="7795088" cy="584775"/>
          </a:xfrm>
          <a:prstGeom prst="rect">
            <a:avLst/>
          </a:prstGeom>
          <a:noFill/>
        </p:spPr>
        <p:txBody>
          <a:bodyPr wrap="square" rtlCol="0">
            <a:spAutoFit/>
          </a:bodyPr>
          <a:lstStyle/>
          <a:p>
            <a:endParaRPr lang="fr-FR" sz="1600" b="1" dirty="0">
              <a:solidFill>
                <a:srgbClr val="000000"/>
              </a:solidFill>
            </a:endParaRPr>
          </a:p>
          <a:p>
            <a:endParaRPr lang="fr-FR" sz="1600" b="1" dirty="0">
              <a:solidFill>
                <a:srgbClr val="000000"/>
              </a:solidFill>
            </a:endParaRPr>
          </a:p>
        </p:txBody>
      </p:sp>
      <p:pic>
        <p:nvPicPr>
          <p:cNvPr id="10"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
        <p:nvSpPr>
          <p:cNvPr id="11" name="Rectangle 10"/>
          <p:cNvSpPr>
            <a:spLocks noChangeArrowheads="1"/>
          </p:cNvSpPr>
          <p:nvPr/>
        </p:nvSpPr>
        <p:spPr bwMode="auto">
          <a:xfrm>
            <a:off x="321545" y="248973"/>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4- Aide au logement</a:t>
            </a:r>
          </a:p>
        </p:txBody>
      </p:sp>
      <p:sp>
        <p:nvSpPr>
          <p:cNvPr id="12" name="ZoneTexte 11"/>
          <p:cNvSpPr txBox="1"/>
          <p:nvPr/>
        </p:nvSpPr>
        <p:spPr>
          <a:xfrm>
            <a:off x="2662989" y="1420484"/>
            <a:ext cx="8823158" cy="461665"/>
          </a:xfrm>
          <a:prstGeom prst="rect">
            <a:avLst/>
          </a:prstGeom>
          <a:noFill/>
        </p:spPr>
        <p:txBody>
          <a:bodyPr wrap="square" rtlCol="0">
            <a:spAutoFit/>
          </a:bodyPr>
          <a:lstStyle/>
          <a:p>
            <a:r>
              <a:rPr lang="fr-FR" sz="2400" b="1" dirty="0">
                <a:solidFill>
                  <a:schemeClr val="bg2">
                    <a:lumMod val="60000"/>
                    <a:lumOff val="40000"/>
                  </a:schemeClr>
                </a:solidFill>
                <a:latin typeface="Trebuchet MS" panose="020B0603020202020204" pitchFamily="34" charset="0"/>
              </a:rPr>
              <a:t>Allocations d’Aide au Logement – Informations Dossier CAF</a:t>
            </a:r>
          </a:p>
        </p:txBody>
      </p:sp>
      <p:sp>
        <p:nvSpPr>
          <p:cNvPr id="13" name="ZoneTexte 12"/>
          <p:cNvSpPr txBox="1"/>
          <p:nvPr/>
        </p:nvSpPr>
        <p:spPr>
          <a:xfrm>
            <a:off x="2662989" y="2132185"/>
            <a:ext cx="8823158" cy="3416320"/>
          </a:xfrm>
          <a:prstGeom prst="rect">
            <a:avLst/>
          </a:prstGeom>
          <a:noFill/>
        </p:spPr>
        <p:txBody>
          <a:bodyPr wrap="square" rtlCol="0">
            <a:spAutoFit/>
          </a:bodyPr>
          <a:lstStyle/>
          <a:p>
            <a:r>
              <a:rPr lang="fr-FR" b="1" dirty="0">
                <a:solidFill>
                  <a:schemeClr val="bg2">
                    <a:lumMod val="60000"/>
                    <a:lumOff val="40000"/>
                  </a:schemeClr>
                </a:solidFill>
              </a:rPr>
              <a:t>A l’issue de la procédure, vous devrez constituer un </a:t>
            </a:r>
            <a:r>
              <a:rPr lang="fr-FR" b="1" u="sng" dirty="0">
                <a:solidFill>
                  <a:schemeClr val="bg2">
                    <a:lumMod val="60000"/>
                    <a:lumOff val="40000"/>
                  </a:schemeClr>
                </a:solidFill>
              </a:rPr>
              <a:t>dossier de pièces :</a:t>
            </a:r>
            <a:endParaRPr lang="fr-FR" u="sng" dirty="0">
              <a:solidFill>
                <a:schemeClr val="bg2">
                  <a:lumMod val="60000"/>
                  <a:lumOff val="40000"/>
                </a:schemeClr>
              </a:solidFill>
            </a:endParaRPr>
          </a:p>
          <a:p>
            <a:pPr lvl="0"/>
            <a:r>
              <a:rPr lang="fr-FR" b="1" dirty="0">
                <a:solidFill>
                  <a:srgbClr val="000000"/>
                </a:solidFill>
              </a:rPr>
              <a:t>Les étudiants ne faisant pas partie de la CEE doivent être en possession d’une carte de séjour OU de la vignette de l’OFFI sur leur passeport; la carte de séjour est délivrée uniquement si vous résidez en France plus de 3 mois</a:t>
            </a:r>
            <a:r>
              <a:rPr lang="fr-FR" dirty="0">
                <a:solidFill>
                  <a:srgbClr val="000000"/>
                </a:solidFill>
              </a:rPr>
              <a:t>.</a:t>
            </a:r>
          </a:p>
          <a:p>
            <a:r>
              <a:rPr lang="fr-FR" b="1" dirty="0">
                <a:solidFill>
                  <a:srgbClr val="000000"/>
                </a:solidFill>
              </a:rPr>
              <a:t> </a:t>
            </a:r>
            <a:endParaRPr lang="fr-FR" dirty="0">
              <a:solidFill>
                <a:srgbClr val="000000"/>
              </a:solidFill>
            </a:endParaRPr>
          </a:p>
          <a:p>
            <a:r>
              <a:rPr lang="fr-FR" b="1" dirty="0">
                <a:solidFill>
                  <a:srgbClr val="000000"/>
                </a:solidFill>
              </a:rPr>
              <a:t>Si vous n’êtes pas en possession de votre titre de séjour lorsque vous arrivez à la Maisel, vous avez intérêt à constituer les pièces de votre dossier CAF </a:t>
            </a:r>
            <a:r>
              <a:rPr lang="fr-FR" b="1" u="sng" dirty="0">
                <a:solidFill>
                  <a:srgbClr val="FF0000"/>
                </a:solidFill>
              </a:rPr>
              <a:t>sans attendre la délivrance de votre titre de séjour,</a:t>
            </a:r>
            <a:r>
              <a:rPr lang="fr-FR" b="1" dirty="0">
                <a:solidFill>
                  <a:srgbClr val="000000"/>
                </a:solidFill>
              </a:rPr>
              <a:t>  vous le transmettrez ultérieurement.</a:t>
            </a:r>
          </a:p>
          <a:p>
            <a:endParaRPr lang="fr-FR" b="1" dirty="0">
              <a:solidFill>
                <a:srgbClr val="000000"/>
              </a:solidFill>
            </a:endParaRPr>
          </a:p>
          <a:p>
            <a:r>
              <a:rPr lang="fr-FR" b="1" dirty="0">
                <a:solidFill>
                  <a:srgbClr val="000000"/>
                </a:solidFill>
              </a:rPr>
              <a:t>La CAF préconise l’envoi des pièces de votre dossier par voie </a:t>
            </a:r>
            <a:r>
              <a:rPr lang="fr-FR" b="1" dirty="0" smtClean="0">
                <a:solidFill>
                  <a:srgbClr val="000000"/>
                </a:solidFill>
              </a:rPr>
              <a:t>électronique</a:t>
            </a:r>
            <a:endParaRPr lang="fr-FR" sz="1200" b="1" dirty="0">
              <a:solidFill>
                <a:srgbClr val="000000"/>
              </a:solidFill>
            </a:endParaRPr>
          </a:p>
        </p:txBody>
      </p:sp>
    </p:spTree>
    <p:extLst>
      <p:ext uri="{BB962C8B-B14F-4D97-AF65-F5344CB8AC3E}">
        <p14:creationId xmlns:p14="http://schemas.microsoft.com/office/powerpoint/2010/main" val="3282801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2000"/>
                                        <p:tgtEl>
                                          <p:spTgt spid="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1"/>
                                        </p:tgtEl>
                                        <p:attrNameLst>
                                          <p:attrName>style.visibility</p:attrName>
                                        </p:attrNameLst>
                                      </p:cBhvr>
                                      <p:to>
                                        <p:strVal val="visible"/>
                                      </p:to>
                                    </p:set>
                                    <p:anim calcmode="discrete" valueType="clr">
                                      <p:cBhvr override="childStyle">
                                        <p:cTn id="1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1"/>
                                        </p:tgtEl>
                                        <p:attrNameLst>
                                          <p:attrName>fillcolor</p:attrName>
                                        </p:attrNameLst>
                                      </p:cBhvr>
                                      <p:tavLst>
                                        <p:tav tm="0">
                                          <p:val>
                                            <p:clrVal>
                                              <a:schemeClr val="accent2"/>
                                            </p:clrVal>
                                          </p:val>
                                        </p:tav>
                                        <p:tav tm="50000">
                                          <p:val>
                                            <p:clrVal>
                                              <a:schemeClr val="hlink"/>
                                            </p:clrVal>
                                          </p:val>
                                        </p:tav>
                                      </p:tavLst>
                                    </p:anim>
                                    <p:set>
                                      <p:cBhvr>
                                        <p:cTn id="12" dur="80"/>
                                        <p:tgtEl>
                                          <p:spTgt spid="11"/>
                                        </p:tgtEl>
                                        <p:attrNameLst>
                                          <p:attrName>fill.type</p:attrName>
                                        </p:attrNameLst>
                                      </p:cBhvr>
                                      <p:to>
                                        <p:strVal val="solid"/>
                                      </p:to>
                                    </p:set>
                                  </p:childTnLst>
                                </p:cTn>
                              </p:par>
                            </p:childTnLst>
                          </p:cTn>
                        </p:par>
                        <p:par>
                          <p:cTn id="13" fill="hold">
                            <p:stCondLst>
                              <p:cond delay="2000"/>
                            </p:stCondLst>
                            <p:childTnLst>
                              <p:par>
                                <p:cTn id="14" presetID="3" presetClass="entr" presetSubtype="5"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vertical)">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3" descr="MAISEL"/>
          <p:cNvPicPr>
            <a:picLocks noChangeAspect="1" noChangeArrowheads="1"/>
          </p:cNvPicPr>
          <p:nvPr/>
        </p:nvPicPr>
        <p:blipFill>
          <a:blip r:embed="rId3" cstate="print"/>
          <a:stretch>
            <a:fillRect/>
          </a:stretch>
        </p:blipFill>
        <p:spPr bwMode="auto">
          <a:xfrm>
            <a:off x="9690768" y="169186"/>
            <a:ext cx="2168778" cy="913397"/>
          </a:xfrm>
          <a:prstGeom prst="rect">
            <a:avLst/>
          </a:prstGeom>
          <a:noFill/>
          <a:ln w="9525">
            <a:noFill/>
            <a:miter lim="800000"/>
            <a:headEnd/>
            <a:tailEnd/>
          </a:ln>
        </p:spPr>
      </p:pic>
      <p:sp>
        <p:nvSpPr>
          <p:cNvPr id="6" name="Rectangle 5"/>
          <p:cNvSpPr>
            <a:spLocks noChangeArrowheads="1"/>
          </p:cNvSpPr>
          <p:nvPr/>
        </p:nvSpPr>
        <p:spPr bwMode="auto">
          <a:xfrm>
            <a:off x="1299411" y="2141847"/>
            <a:ext cx="10331115" cy="2670784"/>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r>
              <a:rPr lang="fr-FR" sz="3600" b="1" dirty="0">
                <a:solidFill>
                  <a:schemeClr val="bg1">
                    <a:lumMod val="60000"/>
                    <a:lumOff val="40000"/>
                  </a:schemeClr>
                </a:solidFill>
              </a:rPr>
              <a:t>Nous vous remercions de votre attention</a:t>
            </a:r>
          </a:p>
          <a:p>
            <a:pPr marL="342900" indent="-342900" algn="ctr">
              <a:spcBef>
                <a:spcPct val="20000"/>
              </a:spcBef>
              <a:buClr>
                <a:schemeClr val="hlink"/>
              </a:buClr>
              <a:buSzPct val="120000"/>
              <a:defRPr/>
            </a:pPr>
            <a:endParaRPr lang="fr-FR" sz="3600" b="1" dirty="0">
              <a:solidFill>
                <a:schemeClr val="bg1">
                  <a:lumMod val="60000"/>
                  <a:lumOff val="40000"/>
                </a:schemeClr>
              </a:solidFill>
            </a:endParaRPr>
          </a:p>
          <a:p>
            <a:pPr marL="342900" indent="-342900" algn="ctr">
              <a:spcBef>
                <a:spcPct val="20000"/>
              </a:spcBef>
              <a:buClr>
                <a:schemeClr val="hlink"/>
              </a:buClr>
              <a:buSzPct val="120000"/>
              <a:defRPr/>
            </a:pPr>
            <a:r>
              <a:rPr lang="fr-FR" sz="3600" b="1" dirty="0">
                <a:solidFill>
                  <a:schemeClr val="bg1">
                    <a:lumMod val="60000"/>
                    <a:lumOff val="40000"/>
                  </a:schemeClr>
                </a:solidFill>
              </a:rPr>
              <a:t>Toute l’équipe de la Maisel vous souhaite une bonne installation</a:t>
            </a:r>
          </a:p>
        </p:txBody>
      </p:sp>
    </p:spTree>
    <p:extLst>
      <p:ext uri="{BB962C8B-B14F-4D97-AF65-F5344CB8AC3E}">
        <p14:creationId xmlns:p14="http://schemas.microsoft.com/office/powerpoint/2010/main" val="821070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533701" y="328439"/>
            <a:ext cx="5086351"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1- Organisation</a:t>
            </a:r>
          </a:p>
        </p:txBody>
      </p:sp>
      <p:sp>
        <p:nvSpPr>
          <p:cNvPr id="9" name="Rectangle 4"/>
          <p:cNvSpPr>
            <a:spLocks noGrp="1" noChangeArrowheads="1"/>
          </p:cNvSpPr>
          <p:nvPr>
            <p:ph type="title"/>
          </p:nvPr>
        </p:nvSpPr>
        <p:spPr>
          <a:xfrm>
            <a:off x="2627164" y="1619420"/>
            <a:ext cx="6943215" cy="1008062"/>
          </a:xfrm>
        </p:spPr>
        <p:txBody>
          <a:bodyPr/>
          <a:lstStyle/>
          <a:p>
            <a:pPr algn="ctr" eaLnBrk="1" hangingPunct="1">
              <a:defRPr/>
            </a:pPr>
            <a:r>
              <a:rPr lang="fr-FR" sz="3600" b="1" dirty="0">
                <a:solidFill>
                  <a:schemeClr val="bg2">
                    <a:lumMod val="60000"/>
                    <a:lumOff val="40000"/>
                  </a:schemeClr>
                </a:solidFill>
                <a:effectLst/>
                <a:latin typeface="Bookman Old Style" panose="02050604050505020204" pitchFamily="18" charset="0"/>
              </a:rPr>
              <a:t>STATUT &amp; MISSIONS</a:t>
            </a:r>
          </a:p>
        </p:txBody>
      </p:sp>
      <p:sp>
        <p:nvSpPr>
          <p:cNvPr id="10" name="Rectangle 7"/>
          <p:cNvSpPr txBox="1">
            <a:spLocks noChangeArrowheads="1"/>
          </p:cNvSpPr>
          <p:nvPr/>
        </p:nvSpPr>
        <p:spPr bwMode="auto">
          <a:xfrm>
            <a:off x="2760133" y="2627482"/>
            <a:ext cx="9127070" cy="34912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90000"/>
              </a:lnSpc>
              <a:buClr>
                <a:srgbClr val="92D050"/>
              </a:buClr>
              <a:defRPr/>
            </a:pPr>
            <a:r>
              <a:rPr lang="fr-FR" sz="2400" b="1" kern="0" dirty="0">
                <a:solidFill>
                  <a:schemeClr val="bg1">
                    <a:lumMod val="75000"/>
                  </a:schemeClr>
                </a:solidFill>
                <a:effectLst/>
                <a:latin typeface="Bookman Old Style" panose="02050604050505020204" pitchFamily="18" charset="0"/>
              </a:rPr>
              <a:t>Association loi 1901</a:t>
            </a:r>
          </a:p>
          <a:p>
            <a:pPr eaLnBrk="1" hangingPunct="1">
              <a:lnSpc>
                <a:spcPct val="90000"/>
              </a:lnSpc>
              <a:buFontTx/>
              <a:buNone/>
              <a:defRPr/>
            </a:pPr>
            <a:endParaRPr lang="fr-FR" sz="1200" kern="0" dirty="0">
              <a:solidFill>
                <a:schemeClr val="bg1">
                  <a:lumMod val="75000"/>
                </a:schemeClr>
              </a:solidFill>
              <a:effectLst/>
              <a:latin typeface="Bookman Old Style" panose="02050604050505020204" pitchFamily="18" charset="0"/>
            </a:endParaRPr>
          </a:p>
          <a:p>
            <a:pPr lvl="1" eaLnBrk="1" hangingPunct="1">
              <a:lnSpc>
                <a:spcPct val="90000"/>
              </a:lnSpc>
              <a:defRPr/>
            </a:pPr>
            <a:r>
              <a:rPr lang="fr-FR" sz="2000" kern="0" dirty="0">
                <a:solidFill>
                  <a:schemeClr val="bg1">
                    <a:lumMod val="75000"/>
                  </a:schemeClr>
                </a:solidFill>
                <a:effectLst/>
                <a:latin typeface="Bookman Old Style" panose="02050604050505020204" pitchFamily="18" charset="0"/>
              </a:rPr>
              <a:t>Propose un logement à la plupart des étudiants </a:t>
            </a:r>
          </a:p>
          <a:p>
            <a:pPr lvl="1" eaLnBrk="1" hangingPunct="1">
              <a:lnSpc>
                <a:spcPct val="90000"/>
              </a:lnSpc>
              <a:buFont typeface="Tahoma" pitchFamily="34" charset="0"/>
              <a:buNone/>
              <a:defRPr/>
            </a:pPr>
            <a:r>
              <a:rPr lang="fr-FR" sz="2000" kern="0" dirty="0">
                <a:solidFill>
                  <a:schemeClr val="bg1">
                    <a:lumMod val="75000"/>
                  </a:schemeClr>
                </a:solidFill>
                <a:effectLst/>
                <a:latin typeface="Bookman Old Style" panose="02050604050505020204" pitchFamily="18" charset="0"/>
              </a:rPr>
              <a:t>	d’IMT-BS et de TSP sur le campus ou à proximité</a:t>
            </a:r>
          </a:p>
          <a:p>
            <a:pPr lvl="1" eaLnBrk="1" hangingPunct="1">
              <a:lnSpc>
                <a:spcPct val="90000"/>
              </a:lnSpc>
              <a:buFont typeface="Tahoma" pitchFamily="34" charset="0"/>
              <a:buNone/>
              <a:defRPr/>
            </a:pPr>
            <a:endParaRPr lang="fr-FR" sz="2000" kern="0" dirty="0">
              <a:solidFill>
                <a:schemeClr val="bg1">
                  <a:lumMod val="75000"/>
                </a:schemeClr>
              </a:solidFill>
              <a:effectLst/>
              <a:latin typeface="Bookman Old Style" panose="02050604050505020204" pitchFamily="18" charset="0"/>
            </a:endParaRPr>
          </a:p>
          <a:p>
            <a:pPr lvl="1" eaLnBrk="1" hangingPunct="1">
              <a:lnSpc>
                <a:spcPct val="90000"/>
              </a:lnSpc>
              <a:defRPr/>
            </a:pPr>
            <a:r>
              <a:rPr lang="fr-FR" sz="2000" kern="0" dirty="0">
                <a:solidFill>
                  <a:schemeClr val="bg1">
                    <a:lumMod val="75000"/>
                  </a:schemeClr>
                </a:solidFill>
                <a:effectLst/>
                <a:latin typeface="Bookman Old Style" panose="02050604050505020204" pitchFamily="18" charset="0"/>
              </a:rPr>
              <a:t>Accompagne les adhérents dans leurs démarches administratives</a:t>
            </a:r>
          </a:p>
          <a:p>
            <a:pPr lvl="1" eaLnBrk="1" hangingPunct="1">
              <a:lnSpc>
                <a:spcPct val="90000"/>
              </a:lnSpc>
              <a:buFont typeface="Tahoma" pitchFamily="34" charset="0"/>
              <a:buNone/>
              <a:defRPr/>
            </a:pPr>
            <a:endParaRPr lang="fr-FR" sz="2000" kern="0" dirty="0">
              <a:solidFill>
                <a:schemeClr val="bg1">
                  <a:lumMod val="75000"/>
                </a:schemeClr>
              </a:solidFill>
              <a:effectLst/>
              <a:latin typeface="Bookman Old Style" panose="02050604050505020204" pitchFamily="18" charset="0"/>
            </a:endParaRPr>
          </a:p>
          <a:p>
            <a:pPr lvl="1" eaLnBrk="1" hangingPunct="1">
              <a:lnSpc>
                <a:spcPct val="90000"/>
              </a:lnSpc>
              <a:defRPr/>
            </a:pPr>
            <a:r>
              <a:rPr lang="fr-FR" sz="2000" kern="0" dirty="0">
                <a:solidFill>
                  <a:schemeClr val="bg1">
                    <a:lumMod val="75000"/>
                  </a:schemeClr>
                </a:solidFill>
                <a:effectLst/>
                <a:latin typeface="Bookman Old Style" panose="02050604050505020204" pitchFamily="18" charset="0"/>
              </a:rPr>
              <a:t>Participe au développement de la vie associative au sein du campus</a:t>
            </a:r>
          </a:p>
        </p:txBody>
      </p:sp>
      <p:pic>
        <p:nvPicPr>
          <p:cNvPr id="6" name="Picture 3" descr="MAISEL"/>
          <p:cNvPicPr>
            <a:picLocks noChangeAspect="1" noChangeArrowheads="1"/>
          </p:cNvPicPr>
          <p:nvPr/>
        </p:nvPicPr>
        <p:blipFill>
          <a:blip r:embed="rId3" cstate="print"/>
          <a:stretch>
            <a:fillRect/>
          </a:stretch>
        </p:blipFill>
        <p:spPr bwMode="auto">
          <a:xfrm>
            <a:off x="9820887" y="257051"/>
            <a:ext cx="2168778" cy="913397"/>
          </a:xfrm>
          <a:prstGeom prst="rect">
            <a:avLst/>
          </a:prstGeom>
          <a:noFill/>
          <a:ln w="9525">
            <a:noFill/>
            <a:miter lim="800000"/>
            <a:headEnd/>
            <a:tailEnd/>
          </a:ln>
        </p:spPr>
      </p:pic>
    </p:spTree>
    <p:extLst>
      <p:ext uri="{BB962C8B-B14F-4D97-AF65-F5344CB8AC3E}">
        <p14:creationId xmlns:p14="http://schemas.microsoft.com/office/powerpoint/2010/main" val="3957806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1240"/>
                            </p:stCondLst>
                            <p:childTnLst>
                              <p:par>
                                <p:cTn id="17" presetID="3" presetClass="entr" presetSubtype="1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linds(horizontal)">
                                      <p:cBhvr>
                                        <p:cTn id="19" dur="500"/>
                                        <p:tgtEl>
                                          <p:spTgt spid="10">
                                            <p:txEl>
                                              <p:pRg st="0" end="0"/>
                                            </p:txEl>
                                          </p:spTgt>
                                        </p:tgtEl>
                                      </p:cBhvr>
                                    </p:animEffect>
                                  </p:childTnLst>
                                </p:cTn>
                              </p:par>
                            </p:childTnLst>
                          </p:cTn>
                        </p:par>
                        <p:par>
                          <p:cTn id="20" fill="hold">
                            <p:stCondLst>
                              <p:cond delay="1740"/>
                            </p:stCondLst>
                            <p:childTnLst>
                              <p:par>
                                <p:cTn id="21" presetID="5" presetClass="entr" presetSubtype="10"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23" dur="500"/>
                                        <p:tgtEl>
                                          <p:spTgt spid="10">
                                            <p:txEl>
                                              <p:pRg st="2" end="2"/>
                                            </p:txEl>
                                          </p:spTgt>
                                        </p:tgtEl>
                                      </p:cBhvr>
                                    </p:animEffect>
                                  </p:childTnLst>
                                </p:cTn>
                              </p:par>
                            </p:childTnLst>
                          </p:cTn>
                        </p:par>
                        <p:par>
                          <p:cTn id="24" fill="hold">
                            <p:stCondLst>
                              <p:cond delay="2240"/>
                            </p:stCondLst>
                            <p:childTnLst>
                              <p:par>
                                <p:cTn id="25" presetID="5"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27" dur="500"/>
                                        <p:tgtEl>
                                          <p:spTgt spid="10">
                                            <p:txEl>
                                              <p:pRg st="3" end="3"/>
                                            </p:txEl>
                                          </p:spTgt>
                                        </p:tgtEl>
                                      </p:cBhvr>
                                    </p:animEffect>
                                  </p:childTnLst>
                                </p:cTn>
                              </p:par>
                            </p:childTnLst>
                          </p:cTn>
                        </p:par>
                        <p:par>
                          <p:cTn id="28" fill="hold">
                            <p:stCondLst>
                              <p:cond delay="2740"/>
                            </p:stCondLst>
                            <p:childTnLst>
                              <p:par>
                                <p:cTn id="29" presetID="5" presetClass="entr" presetSubtype="10" fill="hold"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checkerboard(across)">
                                      <p:cBhvr>
                                        <p:cTn id="31" dur="500"/>
                                        <p:tgtEl>
                                          <p:spTgt spid="10">
                                            <p:txEl>
                                              <p:pRg st="5" end="5"/>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checkerboard(across)">
                                      <p:cBhvr>
                                        <p:cTn id="3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extLst>
    <p:ext uri="{6950BFC3-D8DA-4A85-94F7-54DA5524770B}">
      <p188:commentRel xmlns=""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4"/>
          <p:cNvSpPr txBox="1">
            <a:spLocks noChangeArrowheads="1"/>
          </p:cNvSpPr>
          <p:nvPr/>
        </p:nvSpPr>
        <p:spPr bwMode="auto">
          <a:xfrm>
            <a:off x="5831006" y="561396"/>
            <a:ext cx="3603314"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fr-FR" sz="4000" kern="0" dirty="0">
                <a:solidFill>
                  <a:schemeClr val="bg2">
                    <a:lumMod val="60000"/>
                    <a:lumOff val="40000"/>
                  </a:schemeClr>
                </a:solidFill>
                <a:effectLst/>
                <a:latin typeface="Trebuchet MS" pitchFamily="34" charset="0"/>
              </a:rPr>
              <a:t>Notre équipe</a:t>
            </a:r>
            <a:endParaRPr lang="fr-FR" sz="4000" kern="0" dirty="0">
              <a:solidFill>
                <a:schemeClr val="bg2">
                  <a:lumMod val="60000"/>
                  <a:lumOff val="40000"/>
                </a:schemeClr>
              </a:solidFill>
              <a:effectLst/>
            </a:endParaRPr>
          </a:p>
        </p:txBody>
      </p:sp>
      <p:sp>
        <p:nvSpPr>
          <p:cNvPr id="15" name="Text Box 19"/>
          <p:cNvSpPr txBox="1">
            <a:spLocks noChangeArrowheads="1"/>
          </p:cNvSpPr>
          <p:nvPr/>
        </p:nvSpPr>
        <p:spPr bwMode="auto">
          <a:xfrm>
            <a:off x="5120173" y="3344407"/>
            <a:ext cx="6038890" cy="553998"/>
          </a:xfrm>
          <a:prstGeom prst="rect">
            <a:avLst/>
          </a:prstGeom>
          <a:noFill/>
          <a:ln w="9525">
            <a:noFill/>
            <a:miter lim="800000"/>
            <a:headEnd/>
            <a:tailEnd/>
          </a:ln>
        </p:spPr>
        <p:txBody>
          <a:bodyPr wrap="square">
            <a:spAutoFit/>
          </a:bodyPr>
          <a:lstStyle/>
          <a:p>
            <a:pPr>
              <a:spcBef>
                <a:spcPct val="50000"/>
              </a:spcBef>
            </a:pPr>
            <a:r>
              <a:rPr lang="fr-FR" sz="1400" dirty="0">
                <a:solidFill>
                  <a:schemeClr val="bg1">
                    <a:lumMod val="60000"/>
                    <a:lumOff val="40000"/>
                  </a:schemeClr>
                </a:solidFill>
                <a:latin typeface="Bookman Old Style" panose="02050604050505020204" pitchFamily="18" charset="0"/>
              </a:rPr>
              <a:t> Christine Fixot       Magali Le </a:t>
            </a:r>
            <a:r>
              <a:rPr lang="fr-FR" sz="1400" dirty="0" err="1">
                <a:solidFill>
                  <a:schemeClr val="bg1">
                    <a:lumMod val="60000"/>
                    <a:lumOff val="40000"/>
                  </a:schemeClr>
                </a:solidFill>
                <a:latin typeface="Bookman Old Style" panose="02050604050505020204" pitchFamily="18" charset="0"/>
              </a:rPr>
              <a:t>Porhiel</a:t>
            </a:r>
            <a:r>
              <a:rPr lang="fr-FR" sz="1400" dirty="0">
                <a:solidFill>
                  <a:schemeClr val="bg1">
                    <a:lumMod val="60000"/>
                    <a:lumOff val="40000"/>
                  </a:schemeClr>
                </a:solidFill>
                <a:latin typeface="Bookman Old Style" panose="02050604050505020204" pitchFamily="18" charset="0"/>
              </a:rPr>
              <a:t>       Elisa </a:t>
            </a:r>
            <a:r>
              <a:rPr lang="fr-FR" sz="1400" dirty="0" err="1">
                <a:solidFill>
                  <a:schemeClr val="bg1">
                    <a:lumMod val="60000"/>
                    <a:lumOff val="40000"/>
                  </a:schemeClr>
                </a:solidFill>
                <a:latin typeface="Bookman Old Style" panose="02050604050505020204" pitchFamily="18" charset="0"/>
              </a:rPr>
              <a:t>Muzzin</a:t>
            </a:r>
            <a:endParaRPr lang="fr-FR" sz="1400" dirty="0">
              <a:solidFill>
                <a:schemeClr val="bg1">
                  <a:lumMod val="60000"/>
                  <a:lumOff val="40000"/>
                </a:schemeClr>
              </a:solidFill>
              <a:latin typeface="Bookman Old Style" panose="02050604050505020204" pitchFamily="18" charset="0"/>
            </a:endParaRPr>
          </a:p>
          <a:p>
            <a:pPr>
              <a:spcBef>
                <a:spcPts val="0"/>
              </a:spcBef>
            </a:pPr>
            <a:r>
              <a:rPr lang="fr-FR" sz="1600" b="1" i="1" dirty="0">
                <a:solidFill>
                  <a:schemeClr val="bg1">
                    <a:lumMod val="60000"/>
                    <a:lumOff val="40000"/>
                  </a:schemeClr>
                </a:solidFill>
                <a:effectLst>
                  <a:outerShdw blurRad="38100" dist="38100" dir="2700000" algn="tl">
                    <a:srgbClr val="000000">
                      <a:alpha val="43137"/>
                    </a:srgbClr>
                  </a:outerShdw>
                </a:effectLst>
                <a:latin typeface="Bookman Old Style" panose="02050604050505020204" pitchFamily="18" charset="0"/>
              </a:rPr>
              <a:t>  </a:t>
            </a:r>
            <a:r>
              <a:rPr lang="fr-FR" sz="1400" i="1" dirty="0">
                <a:solidFill>
                  <a:schemeClr val="bg1">
                    <a:lumMod val="75000"/>
                  </a:schemeClr>
                </a:solidFill>
                <a:latin typeface="Bookman Old Style" panose="02050604050505020204" pitchFamily="18" charset="0"/>
              </a:rPr>
              <a:t>Hébergement         Questions administratives &amp; financières </a:t>
            </a:r>
          </a:p>
        </p:txBody>
      </p:sp>
      <p:sp>
        <p:nvSpPr>
          <p:cNvPr id="17" name="Text Box 21"/>
          <p:cNvSpPr txBox="1">
            <a:spLocks noChangeArrowheads="1"/>
          </p:cNvSpPr>
          <p:nvPr/>
        </p:nvSpPr>
        <p:spPr bwMode="auto">
          <a:xfrm>
            <a:off x="4453499" y="4055881"/>
            <a:ext cx="5624254" cy="366713"/>
          </a:xfrm>
          <a:prstGeom prst="rect">
            <a:avLst/>
          </a:prstGeom>
          <a:noFill/>
          <a:ln w="9525">
            <a:noFill/>
            <a:miter lim="800000"/>
            <a:headEnd/>
            <a:tailEnd/>
          </a:ln>
        </p:spPr>
        <p:txBody>
          <a:bodyPr wrap="square">
            <a:spAutoFit/>
          </a:bodyPr>
          <a:lstStyle/>
          <a:p>
            <a:pPr algn="ctr">
              <a:spcBef>
                <a:spcPct val="50000"/>
              </a:spcBef>
            </a:pPr>
            <a:r>
              <a:rPr lang="fr-FR" b="1" i="1" dirty="0">
                <a:solidFill>
                  <a:schemeClr val="bg1">
                    <a:lumMod val="60000"/>
                    <a:lumOff val="40000"/>
                  </a:schemeClr>
                </a:solidFill>
                <a:effectLst>
                  <a:outerShdw blurRad="38100" dist="38100" dir="2700000" algn="tl">
                    <a:srgbClr val="000000">
                      <a:alpha val="43137"/>
                    </a:srgbClr>
                  </a:outerShdw>
                </a:effectLst>
              </a:rPr>
              <a:t>Equipe Technique</a:t>
            </a:r>
          </a:p>
        </p:txBody>
      </p:sp>
      <p:sp>
        <p:nvSpPr>
          <p:cNvPr id="18" name="Text Box 22"/>
          <p:cNvSpPr txBox="1">
            <a:spLocks noChangeArrowheads="1"/>
          </p:cNvSpPr>
          <p:nvPr/>
        </p:nvSpPr>
        <p:spPr bwMode="auto">
          <a:xfrm>
            <a:off x="5539482" y="1402182"/>
            <a:ext cx="3689350" cy="366713"/>
          </a:xfrm>
          <a:prstGeom prst="rect">
            <a:avLst/>
          </a:prstGeom>
          <a:noFill/>
          <a:ln w="9525">
            <a:noFill/>
            <a:miter lim="800000"/>
            <a:headEnd/>
            <a:tailEnd/>
          </a:ln>
        </p:spPr>
        <p:txBody>
          <a:bodyPr wrap="square">
            <a:spAutoFit/>
          </a:bodyPr>
          <a:lstStyle/>
          <a:p>
            <a:pPr algn="ctr">
              <a:spcBef>
                <a:spcPct val="50000"/>
              </a:spcBef>
            </a:pPr>
            <a:r>
              <a:rPr lang="fr-FR" b="1" i="1" dirty="0">
                <a:solidFill>
                  <a:schemeClr val="bg1">
                    <a:lumMod val="60000"/>
                    <a:lumOff val="40000"/>
                  </a:schemeClr>
                </a:solidFill>
              </a:rPr>
              <a:t>Equipe Administrative</a:t>
            </a:r>
          </a:p>
        </p:txBody>
      </p:sp>
      <p:sp>
        <p:nvSpPr>
          <p:cNvPr id="19" name="Text Box 23"/>
          <p:cNvSpPr txBox="1">
            <a:spLocks noChangeArrowheads="1"/>
          </p:cNvSpPr>
          <p:nvPr/>
        </p:nvSpPr>
        <p:spPr bwMode="auto">
          <a:xfrm>
            <a:off x="2670550" y="1470418"/>
            <a:ext cx="1303337" cy="369332"/>
          </a:xfrm>
          <a:prstGeom prst="rect">
            <a:avLst/>
          </a:prstGeom>
          <a:noFill/>
          <a:ln w="9525">
            <a:noFill/>
            <a:miter lim="800000"/>
            <a:headEnd/>
            <a:tailEnd/>
          </a:ln>
        </p:spPr>
        <p:txBody>
          <a:bodyPr wrap="square">
            <a:spAutoFit/>
          </a:bodyPr>
          <a:lstStyle/>
          <a:p>
            <a:pPr algn="ctr">
              <a:spcBef>
                <a:spcPct val="50000"/>
              </a:spcBef>
            </a:pPr>
            <a:r>
              <a:rPr lang="fr-FR" b="1" i="1" dirty="0" smtClean="0">
                <a:solidFill>
                  <a:srgbClr val="92D050"/>
                </a:solidFill>
                <a:effectLst>
                  <a:outerShdw blurRad="38100" dist="38100" dir="2700000" algn="tl">
                    <a:srgbClr val="000000">
                      <a:alpha val="43137"/>
                    </a:srgbClr>
                  </a:outerShdw>
                </a:effectLst>
              </a:rPr>
              <a:t>Président</a:t>
            </a:r>
            <a:endParaRPr lang="fr-FR" b="1" i="1" dirty="0">
              <a:solidFill>
                <a:srgbClr val="92D050"/>
              </a:solidFill>
              <a:effectLst>
                <a:outerShdw blurRad="38100" dist="38100" dir="2700000" algn="tl">
                  <a:srgbClr val="000000">
                    <a:alpha val="43137"/>
                  </a:srgbClr>
                </a:outerShdw>
              </a:effectLst>
            </a:endParaRPr>
          </a:p>
        </p:txBody>
      </p:sp>
      <p:pic>
        <p:nvPicPr>
          <p:cNvPr id="20" name="Picture 27" descr="P9020425"/>
          <p:cNvPicPr>
            <a:picLocks noChangeAspect="1" noChangeArrowheads="1"/>
          </p:cNvPicPr>
          <p:nvPr/>
        </p:nvPicPr>
        <p:blipFill>
          <a:blip r:embed="rId3" cstate="print"/>
          <a:srcRect l="8202" t="7997" r="9842" b="14764"/>
          <a:stretch>
            <a:fillRect/>
          </a:stretch>
        </p:blipFill>
        <p:spPr bwMode="auto">
          <a:xfrm>
            <a:off x="7132644" y="1926941"/>
            <a:ext cx="1087438" cy="1368425"/>
          </a:xfrm>
          <a:prstGeom prst="rect">
            <a:avLst/>
          </a:prstGeom>
          <a:noFill/>
          <a:ln w="12700">
            <a:solidFill>
              <a:srgbClr val="92D050"/>
            </a:solidFill>
            <a:miter lim="800000"/>
            <a:headEnd/>
            <a:tailEnd/>
          </a:ln>
        </p:spPr>
      </p:pic>
      <p:pic>
        <p:nvPicPr>
          <p:cNvPr id="21" name="Picture 28" descr="Photo 993"/>
          <p:cNvPicPr>
            <a:picLocks noChangeAspect="1" noChangeArrowheads="1"/>
          </p:cNvPicPr>
          <p:nvPr/>
        </p:nvPicPr>
        <p:blipFill>
          <a:blip r:embed="rId4" cstate="print"/>
          <a:srcRect l="9125" t="2550" r="3041"/>
          <a:stretch>
            <a:fillRect/>
          </a:stretch>
        </p:blipFill>
        <p:spPr bwMode="auto">
          <a:xfrm>
            <a:off x="5314803" y="1923262"/>
            <a:ext cx="1039812" cy="1387475"/>
          </a:xfrm>
          <a:prstGeom prst="rect">
            <a:avLst/>
          </a:prstGeom>
          <a:noFill/>
          <a:ln w="12700">
            <a:solidFill>
              <a:srgbClr val="92D050"/>
            </a:solidFill>
            <a:miter lim="800000"/>
            <a:headEnd/>
            <a:tailEnd/>
          </a:ln>
        </p:spPr>
      </p:pic>
      <p:pic>
        <p:nvPicPr>
          <p:cNvPr id="24" name="Picture 2" descr="C:\wamp\www\maisel\IMG\Elisa.jpg"/>
          <p:cNvPicPr>
            <a:picLocks noChangeAspect="1" noChangeArrowheads="1"/>
          </p:cNvPicPr>
          <p:nvPr/>
        </p:nvPicPr>
        <p:blipFill>
          <a:blip r:embed="rId5" cstate="print"/>
          <a:srcRect/>
          <a:stretch>
            <a:fillRect/>
          </a:stretch>
        </p:blipFill>
        <p:spPr bwMode="auto">
          <a:xfrm>
            <a:off x="8878242" y="1968943"/>
            <a:ext cx="1082675" cy="1387347"/>
          </a:xfrm>
          <a:prstGeom prst="rect">
            <a:avLst/>
          </a:prstGeom>
          <a:noFill/>
          <a:ln w="12700">
            <a:solidFill>
              <a:srgbClr val="92D050"/>
            </a:solidFill>
          </a:ln>
        </p:spPr>
      </p:pic>
      <p:sp>
        <p:nvSpPr>
          <p:cNvPr id="25" name="Rectangle 8"/>
          <p:cNvSpPr>
            <a:spLocks noChangeArrowheads="1"/>
          </p:cNvSpPr>
          <p:nvPr/>
        </p:nvSpPr>
        <p:spPr bwMode="auto">
          <a:xfrm>
            <a:off x="533701" y="328439"/>
            <a:ext cx="5086351"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1- Organisation</a:t>
            </a:r>
          </a:p>
        </p:txBody>
      </p:sp>
      <p:pic>
        <p:nvPicPr>
          <p:cNvPr id="26" name="Picture 3" descr="MAISEL"/>
          <p:cNvPicPr>
            <a:picLocks noChangeAspect="1" noChangeArrowheads="1"/>
          </p:cNvPicPr>
          <p:nvPr/>
        </p:nvPicPr>
        <p:blipFill>
          <a:blip r:embed="rId6" cstate="print"/>
          <a:stretch>
            <a:fillRect/>
          </a:stretch>
        </p:blipFill>
        <p:spPr bwMode="auto">
          <a:xfrm>
            <a:off x="9820887" y="257051"/>
            <a:ext cx="2168778" cy="913397"/>
          </a:xfrm>
          <a:prstGeom prst="rect">
            <a:avLst/>
          </a:prstGeom>
          <a:noFill/>
          <a:ln w="9525">
            <a:noFill/>
            <a:miter lim="800000"/>
            <a:headEnd/>
            <a:tailEnd/>
          </a:ln>
        </p:spPr>
      </p:pic>
      <p:sp>
        <p:nvSpPr>
          <p:cNvPr id="27" name="Text Box 23"/>
          <p:cNvSpPr txBox="1">
            <a:spLocks noChangeArrowheads="1"/>
          </p:cNvSpPr>
          <p:nvPr/>
        </p:nvSpPr>
        <p:spPr bwMode="auto">
          <a:xfrm>
            <a:off x="1013518" y="1474286"/>
            <a:ext cx="1303337" cy="369332"/>
          </a:xfrm>
          <a:prstGeom prst="rect">
            <a:avLst/>
          </a:prstGeom>
          <a:noFill/>
          <a:ln w="9525">
            <a:noFill/>
            <a:miter lim="800000"/>
            <a:headEnd/>
            <a:tailEnd/>
          </a:ln>
        </p:spPr>
        <p:txBody>
          <a:bodyPr wrap="square">
            <a:spAutoFit/>
          </a:bodyPr>
          <a:lstStyle/>
          <a:p>
            <a:pPr algn="ctr">
              <a:spcBef>
                <a:spcPct val="50000"/>
              </a:spcBef>
            </a:pPr>
            <a:r>
              <a:rPr lang="fr-FR" b="1" i="1" dirty="0" smtClean="0">
                <a:solidFill>
                  <a:srgbClr val="92D050"/>
                </a:solidFill>
                <a:effectLst>
                  <a:outerShdw blurRad="38100" dist="38100" dir="2700000" algn="tl">
                    <a:srgbClr val="000000">
                      <a:alpha val="43137"/>
                    </a:srgbClr>
                  </a:outerShdw>
                </a:effectLst>
              </a:rPr>
              <a:t>Directrice</a:t>
            </a:r>
            <a:endParaRPr lang="fr-FR" b="1" i="1" dirty="0">
              <a:solidFill>
                <a:srgbClr val="92D050"/>
              </a:solidFill>
              <a:effectLst>
                <a:outerShdw blurRad="38100" dist="38100" dir="2700000" algn="tl">
                  <a:srgbClr val="000000">
                    <a:alpha val="43137"/>
                  </a:srgbClr>
                </a:outerShdw>
              </a:effectLst>
            </a:endParaRPr>
          </a:p>
        </p:txBody>
      </p:sp>
      <p:pic>
        <p:nvPicPr>
          <p:cNvPr id="28" name="Image 27"/>
          <p:cNvPicPr>
            <a:picLocks noChangeAspect="1"/>
          </p:cNvPicPr>
          <p:nvPr/>
        </p:nvPicPr>
        <p:blipFill rotWithShape="1">
          <a:blip r:embed="rId7" cstate="print">
            <a:extLst>
              <a:ext uri="{28A0092B-C50C-407E-A947-70E740481C1C}">
                <a14:useLocalDpi xmlns:a14="http://schemas.microsoft.com/office/drawing/2010/main" val="0"/>
              </a:ext>
            </a:extLst>
          </a:blip>
          <a:srcRect b="18025"/>
          <a:stretch/>
        </p:blipFill>
        <p:spPr>
          <a:xfrm>
            <a:off x="1045452" y="1895799"/>
            <a:ext cx="1314151" cy="1619941"/>
          </a:xfrm>
          <a:prstGeom prst="rect">
            <a:avLst/>
          </a:prstGeom>
        </p:spPr>
      </p:pic>
      <p:pic>
        <p:nvPicPr>
          <p:cNvPr id="4" name="Image 3"/>
          <p:cNvPicPr>
            <a:picLocks noChangeAspect="1"/>
          </p:cNvPicPr>
          <p:nvPr/>
        </p:nvPicPr>
        <p:blipFill rotWithShape="1">
          <a:blip r:embed="rId8" cstate="print">
            <a:extLst>
              <a:ext uri="{28A0092B-C50C-407E-A947-70E740481C1C}">
                <a14:useLocalDpi xmlns:a14="http://schemas.microsoft.com/office/drawing/2010/main" val="0"/>
              </a:ext>
            </a:extLst>
          </a:blip>
          <a:srcRect l="26712" t="26236" r="15472" b="21075"/>
          <a:stretch/>
        </p:blipFill>
        <p:spPr>
          <a:xfrm>
            <a:off x="2748618" y="1908636"/>
            <a:ext cx="1304372" cy="1664433"/>
          </a:xfrm>
          <a:prstGeom prst="rect">
            <a:avLst/>
          </a:prstGeom>
        </p:spPr>
      </p:pic>
      <p:sp>
        <p:nvSpPr>
          <p:cNvPr id="30" name="Text Box 23"/>
          <p:cNvSpPr txBox="1">
            <a:spLocks noChangeArrowheads="1"/>
          </p:cNvSpPr>
          <p:nvPr/>
        </p:nvSpPr>
        <p:spPr bwMode="auto">
          <a:xfrm>
            <a:off x="517888" y="4298648"/>
            <a:ext cx="1303337" cy="369332"/>
          </a:xfrm>
          <a:prstGeom prst="rect">
            <a:avLst/>
          </a:prstGeom>
          <a:noFill/>
          <a:ln w="9525">
            <a:noFill/>
            <a:miter lim="800000"/>
            <a:headEnd/>
            <a:tailEnd/>
          </a:ln>
        </p:spPr>
        <p:txBody>
          <a:bodyPr wrap="square">
            <a:spAutoFit/>
          </a:bodyPr>
          <a:lstStyle/>
          <a:p>
            <a:pPr algn="ctr">
              <a:spcBef>
                <a:spcPct val="50000"/>
              </a:spcBef>
            </a:pPr>
            <a:r>
              <a:rPr lang="fr-FR" b="1" i="1" dirty="0" smtClean="0">
                <a:solidFill>
                  <a:schemeClr val="tx2"/>
                </a:solidFill>
                <a:effectLst>
                  <a:outerShdw blurRad="38100" dist="38100" dir="2700000" algn="tl">
                    <a:srgbClr val="000000">
                      <a:alpha val="43137"/>
                    </a:srgbClr>
                  </a:outerShdw>
                </a:effectLst>
              </a:rPr>
              <a:t>Manager</a:t>
            </a:r>
            <a:endParaRPr lang="fr-FR" b="1" i="1" dirty="0">
              <a:solidFill>
                <a:schemeClr val="tx2"/>
              </a:solidFill>
              <a:effectLst>
                <a:outerShdw blurRad="38100" dist="38100" dir="2700000" algn="tl">
                  <a:srgbClr val="000000">
                    <a:alpha val="43137"/>
                  </a:srgbClr>
                </a:outerShdw>
              </a:effectLst>
            </a:endParaRPr>
          </a:p>
        </p:txBody>
      </p:sp>
      <p:sp>
        <p:nvSpPr>
          <p:cNvPr id="32" name="Rectangle 31"/>
          <p:cNvSpPr/>
          <p:nvPr/>
        </p:nvSpPr>
        <p:spPr>
          <a:xfrm>
            <a:off x="547853" y="3621406"/>
            <a:ext cx="2122697" cy="369332"/>
          </a:xfrm>
          <a:prstGeom prst="rect">
            <a:avLst/>
          </a:prstGeom>
        </p:spPr>
        <p:txBody>
          <a:bodyPr wrap="none">
            <a:spAutoFit/>
          </a:bodyPr>
          <a:lstStyle/>
          <a:p>
            <a:r>
              <a:rPr lang="fr-FR" i="1" dirty="0">
                <a:solidFill>
                  <a:srgbClr val="92D050"/>
                </a:solidFill>
                <a:effectLst>
                  <a:outerShdw blurRad="38100" dist="38100" dir="2700000" algn="tl">
                    <a:srgbClr val="000000">
                      <a:alpha val="43137"/>
                    </a:srgbClr>
                  </a:outerShdw>
                </a:effectLst>
              </a:rPr>
              <a:t>Christine Gonzalez </a:t>
            </a:r>
          </a:p>
        </p:txBody>
      </p:sp>
      <p:sp>
        <p:nvSpPr>
          <p:cNvPr id="33" name="Rectangle 32"/>
          <p:cNvSpPr/>
          <p:nvPr/>
        </p:nvSpPr>
        <p:spPr>
          <a:xfrm>
            <a:off x="2629375" y="3659419"/>
            <a:ext cx="1542858" cy="369332"/>
          </a:xfrm>
          <a:prstGeom prst="rect">
            <a:avLst/>
          </a:prstGeom>
        </p:spPr>
        <p:txBody>
          <a:bodyPr wrap="none">
            <a:spAutoFit/>
          </a:bodyPr>
          <a:lstStyle/>
          <a:p>
            <a:r>
              <a:rPr lang="fr-FR" i="1" dirty="0" smtClean="0">
                <a:solidFill>
                  <a:srgbClr val="92D050"/>
                </a:solidFill>
                <a:effectLst>
                  <a:outerShdw blurRad="38100" dist="38100" dir="2700000" algn="tl">
                    <a:srgbClr val="000000">
                      <a:alpha val="43137"/>
                    </a:srgbClr>
                  </a:outerShdw>
                </a:effectLst>
              </a:rPr>
              <a:t>Yvon Escobar</a:t>
            </a:r>
            <a:endParaRPr lang="fr-FR" i="1" dirty="0">
              <a:solidFill>
                <a:srgbClr val="92D050"/>
              </a:solidFill>
              <a:effectLst>
                <a:outerShdw blurRad="38100" dist="38100" dir="2700000" algn="tl">
                  <a:srgbClr val="000000">
                    <a:alpha val="43137"/>
                  </a:srgbClr>
                </a:outerShdw>
              </a:effectLst>
            </a:endParaRPr>
          </a:p>
        </p:txBody>
      </p:sp>
      <p:pic>
        <p:nvPicPr>
          <p:cNvPr id="34" name="Image 33"/>
          <p:cNvPicPr>
            <a:picLocks noChangeAspect="1"/>
          </p:cNvPicPr>
          <p:nvPr/>
        </p:nvPicPr>
        <p:blipFill rotWithShape="1">
          <a:blip r:embed="rId9" cstate="print">
            <a:extLst>
              <a:ext uri="{28A0092B-C50C-407E-A947-70E740481C1C}">
                <a14:useLocalDpi xmlns:a14="http://schemas.microsoft.com/office/drawing/2010/main" val="0"/>
              </a:ext>
            </a:extLst>
          </a:blip>
          <a:srcRect l="30031" t="13291" r="30946" b="6178"/>
          <a:stretch/>
        </p:blipFill>
        <p:spPr>
          <a:xfrm>
            <a:off x="626742" y="4681766"/>
            <a:ext cx="1026395" cy="1402432"/>
          </a:xfrm>
          <a:prstGeom prst="rect">
            <a:avLst/>
          </a:prstGeom>
        </p:spPr>
      </p:pic>
      <p:sp>
        <p:nvSpPr>
          <p:cNvPr id="35" name="Text Box 20"/>
          <p:cNvSpPr txBox="1">
            <a:spLocks noChangeArrowheads="1"/>
          </p:cNvSpPr>
          <p:nvPr/>
        </p:nvSpPr>
        <p:spPr bwMode="auto">
          <a:xfrm>
            <a:off x="673876" y="6206544"/>
            <a:ext cx="10608413" cy="707886"/>
          </a:xfrm>
          <a:prstGeom prst="rect">
            <a:avLst/>
          </a:prstGeom>
          <a:noFill/>
          <a:ln w="9525">
            <a:noFill/>
            <a:miter lim="800000"/>
            <a:headEnd/>
            <a:tailEnd/>
          </a:ln>
        </p:spPr>
        <p:txBody>
          <a:bodyPr wrap="square">
            <a:spAutoFit/>
          </a:bodyPr>
          <a:lstStyle/>
          <a:p>
            <a:pPr>
              <a:spcBef>
                <a:spcPts val="0"/>
              </a:spcBef>
            </a:pPr>
            <a:r>
              <a:rPr lang="fr-FR" sz="1400" dirty="0" smtClean="0">
                <a:solidFill>
                  <a:schemeClr val="bg2">
                    <a:lumMod val="60000"/>
                    <a:lumOff val="40000"/>
                  </a:schemeClr>
                </a:solidFill>
                <a:latin typeface="Bookman Old Style" panose="02050604050505020204" pitchFamily="18" charset="0"/>
              </a:rPr>
              <a:t> </a:t>
            </a:r>
            <a:r>
              <a:rPr lang="fr-FR" sz="1400" dirty="0" smtClean="0">
                <a:latin typeface="Bookman Old Style" panose="02050604050505020204" pitchFamily="18" charset="0"/>
              </a:rPr>
              <a:t> Thierry                                                 </a:t>
            </a:r>
            <a:r>
              <a:rPr lang="fr-FR" sz="1400" dirty="0" smtClean="0">
                <a:solidFill>
                  <a:schemeClr val="bg2">
                    <a:lumMod val="60000"/>
                    <a:lumOff val="40000"/>
                  </a:schemeClr>
                </a:solidFill>
                <a:latin typeface="Bookman Old Style" panose="02050604050505020204" pitchFamily="18" charset="0"/>
              </a:rPr>
              <a:t>Noël              Patrick           Franck          Meder              Ioan           Darius</a:t>
            </a:r>
          </a:p>
          <a:p>
            <a:pPr>
              <a:spcBef>
                <a:spcPts val="0"/>
              </a:spcBef>
            </a:pPr>
            <a:r>
              <a:rPr lang="fr-FR" sz="1400" dirty="0" smtClean="0">
                <a:latin typeface="Bookman Old Style" panose="02050604050505020204" pitchFamily="18" charset="0"/>
              </a:rPr>
              <a:t>Deschamps</a:t>
            </a:r>
            <a:r>
              <a:rPr lang="fr-FR" sz="1400" dirty="0" smtClean="0">
                <a:solidFill>
                  <a:schemeClr val="bg2">
                    <a:lumMod val="60000"/>
                    <a:lumOff val="40000"/>
                  </a:schemeClr>
                </a:solidFill>
                <a:latin typeface="Bookman Old Style" panose="02050604050505020204" pitchFamily="18" charset="0"/>
              </a:rPr>
              <a:t>                                            </a:t>
            </a:r>
            <a:r>
              <a:rPr lang="fr-FR" sz="1400" dirty="0" err="1" smtClean="0">
                <a:solidFill>
                  <a:schemeClr val="bg2">
                    <a:lumMod val="60000"/>
                    <a:lumOff val="40000"/>
                  </a:schemeClr>
                </a:solidFill>
                <a:latin typeface="Bookman Old Style" panose="02050604050505020204" pitchFamily="18" charset="0"/>
              </a:rPr>
              <a:t>Taily</a:t>
            </a:r>
            <a:r>
              <a:rPr lang="fr-FR" sz="1400" dirty="0" smtClean="0">
                <a:solidFill>
                  <a:schemeClr val="bg2">
                    <a:lumMod val="60000"/>
                    <a:lumOff val="40000"/>
                  </a:schemeClr>
                </a:solidFill>
                <a:latin typeface="Bookman Old Style" panose="02050604050505020204" pitchFamily="18" charset="0"/>
              </a:rPr>
              <a:t>               Sallé            Zemmour        </a:t>
            </a:r>
            <a:r>
              <a:rPr lang="fr-FR" sz="1400" dirty="0">
                <a:solidFill>
                  <a:schemeClr val="bg2">
                    <a:lumMod val="60000"/>
                    <a:lumOff val="40000"/>
                  </a:schemeClr>
                </a:solidFill>
                <a:latin typeface="Bookman Old Style" panose="02050604050505020204" pitchFamily="18" charset="0"/>
              </a:rPr>
              <a:t>Marc         </a:t>
            </a:r>
            <a:r>
              <a:rPr lang="fr-FR" sz="1400" dirty="0" smtClean="0">
                <a:solidFill>
                  <a:schemeClr val="bg2">
                    <a:lumMod val="60000"/>
                    <a:lumOff val="40000"/>
                  </a:schemeClr>
                </a:solidFill>
                <a:latin typeface="Bookman Old Style" panose="02050604050505020204" pitchFamily="18" charset="0"/>
              </a:rPr>
              <a:t>    Turda           Barbu</a:t>
            </a:r>
            <a:endParaRPr lang="fr-FR" sz="1400" dirty="0">
              <a:solidFill>
                <a:schemeClr val="bg2">
                  <a:lumMod val="60000"/>
                  <a:lumOff val="40000"/>
                </a:schemeClr>
              </a:solidFill>
              <a:latin typeface="Bookman Old Style" panose="02050604050505020204" pitchFamily="18" charset="0"/>
            </a:endParaRPr>
          </a:p>
          <a:p>
            <a:pPr>
              <a:spcBef>
                <a:spcPts val="0"/>
              </a:spcBef>
            </a:pPr>
            <a:r>
              <a:rPr lang="fr-FR" sz="1200" dirty="0">
                <a:solidFill>
                  <a:schemeClr val="accent4">
                    <a:lumMod val="25000"/>
                  </a:schemeClr>
                </a:solidFill>
              </a:rPr>
              <a:t>		            		    </a:t>
            </a:r>
            <a:r>
              <a:rPr lang="fr-FR" sz="1100" b="1" i="1" dirty="0">
                <a:solidFill>
                  <a:srgbClr val="92D050"/>
                </a:solidFill>
                <a:effectLst>
                  <a:outerShdw blurRad="38100" dist="38100" dir="2700000" algn="tl">
                    <a:srgbClr val="000000">
                      <a:alpha val="43137"/>
                    </a:srgbClr>
                  </a:outerShdw>
                </a:effectLst>
              </a:rPr>
              <a:t>           </a:t>
            </a:r>
          </a:p>
        </p:txBody>
      </p:sp>
      <p:pic>
        <p:nvPicPr>
          <p:cNvPr id="36" name="Image 35"/>
          <p:cNvPicPr>
            <a:picLocks noChangeAspect="1"/>
          </p:cNvPicPr>
          <p:nvPr/>
        </p:nvPicPr>
        <p:blipFill rotWithShape="1">
          <a:blip r:embed="rId10" cstate="print">
            <a:extLst>
              <a:ext uri="{28A0092B-C50C-407E-A947-70E740481C1C}">
                <a14:useLocalDpi xmlns:a14="http://schemas.microsoft.com/office/drawing/2010/main" val="0"/>
              </a:ext>
            </a:extLst>
          </a:blip>
          <a:srcRect l="32656" t="7877" r="32422" b="15309"/>
          <a:stretch/>
        </p:blipFill>
        <p:spPr>
          <a:xfrm>
            <a:off x="6489247" y="4614533"/>
            <a:ext cx="935214" cy="1387008"/>
          </a:xfrm>
          <a:prstGeom prst="rect">
            <a:avLst/>
          </a:prstGeom>
        </p:spPr>
      </p:pic>
      <p:pic>
        <p:nvPicPr>
          <p:cNvPr id="37" name="Image 36"/>
          <p:cNvPicPr>
            <a:picLocks noChangeAspect="1"/>
          </p:cNvPicPr>
          <p:nvPr/>
        </p:nvPicPr>
        <p:blipFill rotWithShape="1">
          <a:blip r:embed="rId11" cstate="print">
            <a:extLst>
              <a:ext uri="{28A0092B-C50C-407E-A947-70E740481C1C}">
                <a14:useLocalDpi xmlns:a14="http://schemas.microsoft.com/office/drawing/2010/main" val="0"/>
              </a:ext>
            </a:extLst>
          </a:blip>
          <a:srcRect l="30687" t="11980" r="34509" b="10850"/>
          <a:stretch/>
        </p:blipFill>
        <p:spPr>
          <a:xfrm>
            <a:off x="7660766" y="4632677"/>
            <a:ext cx="933631" cy="1395629"/>
          </a:xfrm>
          <a:prstGeom prst="rect">
            <a:avLst/>
          </a:prstGeom>
        </p:spPr>
      </p:pic>
      <p:pic>
        <p:nvPicPr>
          <p:cNvPr id="38" name="Image 37"/>
          <p:cNvPicPr>
            <a:picLocks noChangeAspect="1"/>
          </p:cNvPicPr>
          <p:nvPr/>
        </p:nvPicPr>
        <p:blipFill rotWithShape="1">
          <a:blip r:embed="rId12" cstate="print">
            <a:extLst>
              <a:ext uri="{28A0092B-C50C-407E-A947-70E740481C1C}">
                <a14:useLocalDpi xmlns:a14="http://schemas.microsoft.com/office/drawing/2010/main" val="0"/>
              </a:ext>
            </a:extLst>
          </a:blip>
          <a:srcRect l="23194" t="8304" r="30635"/>
          <a:stretch/>
        </p:blipFill>
        <p:spPr>
          <a:xfrm>
            <a:off x="3962624" y="4587790"/>
            <a:ext cx="1073163" cy="1440515"/>
          </a:xfrm>
          <a:prstGeom prst="rect">
            <a:avLst/>
          </a:prstGeom>
        </p:spPr>
      </p:pic>
      <p:pic>
        <p:nvPicPr>
          <p:cNvPr id="39" name="Image 38"/>
          <p:cNvPicPr>
            <a:picLocks noChangeAspect="1"/>
          </p:cNvPicPr>
          <p:nvPr/>
        </p:nvPicPr>
        <p:blipFill rotWithShape="1">
          <a:blip r:embed="rId13" cstate="print">
            <a:extLst>
              <a:ext uri="{28A0092B-C50C-407E-A947-70E740481C1C}">
                <a14:useLocalDpi xmlns:a14="http://schemas.microsoft.com/office/drawing/2010/main" val="0"/>
              </a:ext>
            </a:extLst>
          </a:blip>
          <a:srcRect l="33053" t="14847" r="29565" b="4976"/>
          <a:stretch/>
        </p:blipFill>
        <p:spPr>
          <a:xfrm>
            <a:off x="5272092" y="4622055"/>
            <a:ext cx="980850" cy="1392869"/>
          </a:xfrm>
          <a:prstGeom prst="rect">
            <a:avLst/>
          </a:prstGeom>
        </p:spPr>
      </p:pic>
      <p:pic>
        <p:nvPicPr>
          <p:cNvPr id="40" name="Image 39"/>
          <p:cNvPicPr>
            <a:picLocks noChangeAspect="1"/>
          </p:cNvPicPr>
          <p:nvPr/>
        </p:nvPicPr>
        <p:blipFill rotWithShape="1">
          <a:blip r:embed="rId14" cstate="print">
            <a:extLst>
              <a:ext uri="{28A0092B-C50C-407E-A947-70E740481C1C}">
                <a14:useLocalDpi xmlns:a14="http://schemas.microsoft.com/office/drawing/2010/main" val="0"/>
              </a:ext>
            </a:extLst>
          </a:blip>
          <a:srcRect l="32185" t="15483" r="28909" b="1508"/>
          <a:stretch/>
        </p:blipFill>
        <p:spPr>
          <a:xfrm>
            <a:off x="10102684" y="4632678"/>
            <a:ext cx="956928" cy="1395629"/>
          </a:xfrm>
          <a:prstGeom prst="rect">
            <a:avLst/>
          </a:prstGeom>
        </p:spPr>
      </p:pic>
      <p:pic>
        <p:nvPicPr>
          <p:cNvPr id="41" name="Image 40"/>
          <p:cNvPicPr>
            <a:picLocks noChangeAspect="1"/>
          </p:cNvPicPr>
          <p:nvPr/>
        </p:nvPicPr>
        <p:blipFill rotWithShape="1">
          <a:blip r:embed="rId15" cstate="print">
            <a:extLst>
              <a:ext uri="{28A0092B-C50C-407E-A947-70E740481C1C}">
                <a14:useLocalDpi xmlns:a14="http://schemas.microsoft.com/office/drawing/2010/main" val="0"/>
              </a:ext>
            </a:extLst>
          </a:blip>
          <a:srcRect l="25575" t="4905" r="31016" b="8128"/>
          <a:stretch/>
        </p:blipFill>
        <p:spPr>
          <a:xfrm>
            <a:off x="8830702" y="4634719"/>
            <a:ext cx="1035677" cy="1393587"/>
          </a:xfrm>
          <a:prstGeom prst="rect">
            <a:avLst/>
          </a:prstGeom>
        </p:spPr>
      </p:pic>
    </p:spTree>
    <p:extLst>
      <p:ext uri="{BB962C8B-B14F-4D97-AF65-F5344CB8AC3E}">
        <p14:creationId xmlns:p14="http://schemas.microsoft.com/office/powerpoint/2010/main" val="617055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par>
                          <p:cTn id="10" fill="hold">
                            <p:stCondLst>
                              <p:cond delay="48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48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48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48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480"/>
                            </p:stCondLst>
                            <p:childTnLst>
                              <p:par>
                                <p:cTn id="23" presetID="1"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480"/>
                            </p:stCondLst>
                            <p:childTnLst>
                              <p:par>
                                <p:cTn id="26" presetID="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480"/>
                            </p:stCondLst>
                            <p:childTnLst>
                              <p:par>
                                <p:cTn id="29" presetID="1"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par>
                          <p:cTn id="36" fill="hold">
                            <p:stCondLst>
                              <p:cond delay="1080"/>
                            </p:stCondLst>
                            <p:childTnLst>
                              <p:par>
                                <p:cTn id="37" presetID="1"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1080"/>
                            </p:stCondLst>
                            <p:childTnLst>
                              <p:par>
                                <p:cTn id="40" presetID="1"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1080"/>
                            </p:stCondLst>
                            <p:childTnLst>
                              <p:par>
                                <p:cTn id="43" presetID="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P spid="19" grpId="0"/>
      <p:bldP spid="25" grpId="0" animBg="1"/>
      <p:bldP spid="27" grpId="0"/>
      <p:bldP spid="30" grpId="0"/>
      <p:bldP spid="35" grpId="0"/>
    </p:bldLst>
  </p:timing>
  <p:extLst mod="1">
    <p:ext uri="{6950BFC3-D8DA-4A85-94F7-54DA5524770B}">
      <p188:commentRel xmlns="" xmlns:p188="http://schemas.microsoft.com/office/powerpoint/2018/8/main" r:id="rId16"/>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16374" y="257154"/>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2- Informations pratiques</a:t>
            </a:r>
          </a:p>
        </p:txBody>
      </p:sp>
      <p:pic>
        <p:nvPicPr>
          <p:cNvPr id="5" name="Image 4"/>
          <p:cNvPicPr>
            <a:picLocks noChangeAspect="1"/>
          </p:cNvPicPr>
          <p:nvPr/>
        </p:nvPicPr>
        <p:blipFill>
          <a:blip r:embed="rId2"/>
          <a:stretch>
            <a:fillRect/>
          </a:stretch>
        </p:blipFill>
        <p:spPr>
          <a:xfrm>
            <a:off x="1526458" y="1293792"/>
            <a:ext cx="9139084" cy="5470426"/>
          </a:xfrm>
          <a:prstGeom prst="rect">
            <a:avLst/>
          </a:prstGeom>
        </p:spPr>
      </p:pic>
    </p:spTree>
    <p:extLst>
      <p:ext uri="{BB962C8B-B14F-4D97-AF65-F5344CB8AC3E}">
        <p14:creationId xmlns:p14="http://schemas.microsoft.com/office/powerpoint/2010/main" val="2225374301"/>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Image 46" descr="rdcU2.jpg"/>
          <p:cNvPicPr>
            <a:picLocks noChangeAspect="1"/>
          </p:cNvPicPr>
          <p:nvPr/>
        </p:nvPicPr>
        <p:blipFill>
          <a:blip r:embed="rId3" cstate="print"/>
          <a:stretch>
            <a:fillRect/>
          </a:stretch>
        </p:blipFill>
        <p:spPr>
          <a:xfrm>
            <a:off x="4492118" y="1971696"/>
            <a:ext cx="6610350" cy="4515770"/>
          </a:xfrm>
          <a:prstGeom prst="rect">
            <a:avLst/>
          </a:prstGeom>
        </p:spPr>
      </p:pic>
      <p:sp>
        <p:nvSpPr>
          <p:cNvPr id="48" name="Flèche droite 47"/>
          <p:cNvSpPr/>
          <p:nvPr/>
        </p:nvSpPr>
        <p:spPr>
          <a:xfrm rot="16200000">
            <a:off x="5335072" y="3450057"/>
            <a:ext cx="619938" cy="484632"/>
          </a:xfrm>
          <a:prstGeom prst="rightArrow">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412618" y="3973765"/>
            <a:ext cx="3026954" cy="1643527"/>
          </a:xfrm>
          <a:prstGeom prst="rect">
            <a:avLst/>
          </a:prstGeom>
          <a:solidFill>
            <a:srgbClr val="FFC000"/>
          </a:solidFill>
          <a:ln w="22225">
            <a:solidFill>
              <a:srgbClr val="FF0000"/>
            </a:solidFill>
          </a:ln>
        </p:spPr>
        <p:txBody>
          <a:bodyPr wrap="square" rtlCol="0">
            <a:spAutoFit/>
          </a:bodyPr>
          <a:lstStyle/>
          <a:p>
            <a:r>
              <a:rPr lang="fr-FR" sz="1200" b="1" dirty="0">
                <a:solidFill>
                  <a:srgbClr val="002060"/>
                </a:solidFill>
                <a:effectLst>
                  <a:outerShdw blurRad="38100" dist="38100" dir="2700000" algn="tl">
                    <a:srgbClr val="000000">
                      <a:alpha val="43137"/>
                    </a:srgbClr>
                  </a:outerShdw>
                </a:effectLst>
                <a:latin typeface="Trebuchet MS" pitchFamily="34" charset="0"/>
              </a:rPr>
              <a:t>OUVERT </a:t>
            </a:r>
          </a:p>
          <a:p>
            <a:pPr>
              <a:buFont typeface="Arial" pitchFamily="34" charset="0"/>
              <a:buChar char="•"/>
            </a:pPr>
            <a:r>
              <a:rPr lang="fr-FR" sz="1200" b="1" dirty="0">
                <a:solidFill>
                  <a:srgbClr val="002060"/>
                </a:solidFill>
                <a:effectLst>
                  <a:outerShdw blurRad="38100" dist="38100" dir="2700000" algn="tl">
                    <a:srgbClr val="000000">
                      <a:alpha val="43137"/>
                    </a:srgbClr>
                  </a:outerShdw>
                </a:effectLst>
                <a:latin typeface="Trebuchet MS" pitchFamily="34" charset="0"/>
              </a:rPr>
              <a:t> du lundi au jeudi de 13h30 à 17h30 </a:t>
            </a:r>
          </a:p>
          <a:p>
            <a:pPr>
              <a:buFont typeface="Arial" pitchFamily="34" charset="0"/>
              <a:buChar char="•"/>
            </a:pPr>
            <a:r>
              <a:rPr lang="fr-FR" sz="1200" b="1" dirty="0">
                <a:solidFill>
                  <a:srgbClr val="002060"/>
                </a:solidFill>
                <a:effectLst>
                  <a:outerShdw blurRad="38100" dist="38100" dir="2700000" algn="tl">
                    <a:srgbClr val="000000">
                      <a:alpha val="43137"/>
                    </a:srgbClr>
                  </a:outerShdw>
                </a:effectLst>
                <a:latin typeface="Trebuchet MS" pitchFamily="34" charset="0"/>
              </a:rPr>
              <a:t> le vendredi de 13h30 à 16h30</a:t>
            </a:r>
          </a:p>
          <a:p>
            <a:endParaRPr lang="fr-FR" sz="1200" b="1" dirty="0">
              <a:solidFill>
                <a:srgbClr val="002060"/>
              </a:solidFill>
              <a:effectLst>
                <a:outerShdw blurRad="38100" dist="38100" dir="2700000" algn="tl">
                  <a:srgbClr val="000000">
                    <a:alpha val="43137"/>
                  </a:srgbClr>
                </a:outerShdw>
              </a:effectLst>
              <a:latin typeface="Trebuchet MS" pitchFamily="34" charset="0"/>
            </a:endParaRPr>
          </a:p>
          <a:p>
            <a:r>
              <a:rPr lang="fr-FR" sz="1200" b="1" dirty="0">
                <a:solidFill>
                  <a:srgbClr val="FF0000"/>
                </a:solidFill>
                <a:effectLst>
                  <a:outerShdw blurRad="38100" dist="38100" dir="2700000" algn="tl">
                    <a:srgbClr val="000000">
                      <a:alpha val="43137"/>
                    </a:srgbClr>
                  </a:outerShdw>
                </a:effectLst>
                <a:latin typeface="Trebuchet MS" pitchFamily="34" charset="0"/>
              </a:rPr>
              <a:t>FERME le mercredi</a:t>
            </a:r>
          </a:p>
          <a:p>
            <a:endParaRPr lang="fr-FR" sz="1200" b="1" dirty="0">
              <a:solidFill>
                <a:srgbClr val="002060"/>
              </a:solidFill>
              <a:effectLst>
                <a:outerShdw blurRad="38100" dist="38100" dir="2700000" algn="tl">
                  <a:srgbClr val="000000">
                    <a:alpha val="43137"/>
                  </a:srgbClr>
                </a:outerShdw>
              </a:effectLst>
              <a:latin typeface="Trebuchet MS" pitchFamily="34" charset="0"/>
            </a:endParaRPr>
          </a:p>
          <a:p>
            <a:pPr eaLnBrk="1" hangingPunct="1">
              <a:lnSpc>
                <a:spcPct val="80000"/>
              </a:lnSpc>
              <a:buClr>
                <a:schemeClr val="bg2">
                  <a:lumMod val="60000"/>
                  <a:lumOff val="40000"/>
                </a:schemeClr>
              </a:buClr>
              <a:defRPr/>
            </a:pPr>
            <a:r>
              <a:rPr lang="fr-FR" sz="1200" b="1" dirty="0">
                <a:solidFill>
                  <a:schemeClr val="bg2">
                    <a:lumMod val="60000"/>
                    <a:lumOff val="40000"/>
                  </a:schemeClr>
                </a:solidFill>
                <a:latin typeface="Trebuchet MS" pitchFamily="34" charset="0"/>
              </a:rPr>
              <a:t>Questions administratives &amp; financières </a:t>
            </a:r>
          </a:p>
          <a:p>
            <a:pPr eaLnBrk="1" hangingPunct="1">
              <a:lnSpc>
                <a:spcPct val="80000"/>
              </a:lnSpc>
              <a:buClr>
                <a:schemeClr val="bg2">
                  <a:lumMod val="60000"/>
                  <a:lumOff val="40000"/>
                </a:schemeClr>
              </a:buClr>
              <a:defRPr/>
            </a:pPr>
            <a:r>
              <a:rPr lang="fr-FR" sz="1200" b="1" dirty="0">
                <a:solidFill>
                  <a:schemeClr val="bg2">
                    <a:lumMod val="60000"/>
                    <a:lumOff val="40000"/>
                  </a:schemeClr>
                </a:solidFill>
                <a:latin typeface="Trebuchet MS" pitchFamily="34" charset="0"/>
              </a:rPr>
              <a:t>Règlements en espèces </a:t>
            </a:r>
          </a:p>
          <a:p>
            <a:pPr eaLnBrk="1" hangingPunct="1">
              <a:lnSpc>
                <a:spcPct val="80000"/>
              </a:lnSpc>
              <a:buClr>
                <a:schemeClr val="bg2">
                  <a:lumMod val="60000"/>
                  <a:lumOff val="40000"/>
                </a:schemeClr>
              </a:buClr>
              <a:defRPr/>
            </a:pPr>
            <a:r>
              <a:rPr lang="fr-FR" sz="1200" b="1" dirty="0">
                <a:solidFill>
                  <a:schemeClr val="bg2">
                    <a:lumMod val="60000"/>
                    <a:lumOff val="40000"/>
                  </a:schemeClr>
                </a:solidFill>
                <a:latin typeface="Trebuchet MS" pitchFamily="34" charset="0"/>
              </a:rPr>
              <a:t>Rendez-vous avec le Directeur</a:t>
            </a:r>
            <a:endParaRPr lang="fr-FR" sz="1200" dirty="0">
              <a:solidFill>
                <a:srgbClr val="002060"/>
              </a:solidFill>
            </a:endParaRPr>
          </a:p>
        </p:txBody>
      </p:sp>
      <p:sp>
        <p:nvSpPr>
          <p:cNvPr id="50" name="Rectangle à coins arrondis 49"/>
          <p:cNvSpPr/>
          <p:nvPr/>
        </p:nvSpPr>
        <p:spPr>
          <a:xfrm>
            <a:off x="5054093" y="2706942"/>
            <a:ext cx="1162050" cy="60960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rPr>
              <a:t>Direction de la </a:t>
            </a:r>
            <a:r>
              <a:rPr lang="fr-FR" sz="1200" b="1" dirty="0" err="1">
                <a:solidFill>
                  <a:srgbClr val="000000"/>
                </a:solidFill>
              </a:rPr>
              <a:t>Maisel</a:t>
            </a:r>
            <a:endParaRPr lang="fr-FR" sz="1200" b="1" dirty="0">
              <a:solidFill>
                <a:srgbClr val="000000"/>
              </a:solidFill>
            </a:endParaRPr>
          </a:p>
        </p:txBody>
      </p:sp>
      <p:sp>
        <p:nvSpPr>
          <p:cNvPr id="51" name="Flèche gauche 50"/>
          <p:cNvSpPr/>
          <p:nvPr/>
        </p:nvSpPr>
        <p:spPr>
          <a:xfrm rot="5400000">
            <a:off x="8382213" y="3398904"/>
            <a:ext cx="634287" cy="495300"/>
          </a:xfrm>
          <a:prstGeom prst="leftArrow">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8545005" y="3963696"/>
            <a:ext cx="3145836" cy="1200329"/>
          </a:xfrm>
          <a:prstGeom prst="rect">
            <a:avLst/>
          </a:prstGeom>
          <a:solidFill>
            <a:srgbClr val="FFC000"/>
          </a:solidFill>
          <a:ln w="22225" cmpd="sng">
            <a:solidFill>
              <a:srgbClr val="FF3300"/>
            </a:solidFill>
          </a:ln>
        </p:spPr>
        <p:txBody>
          <a:bodyPr wrap="square" rtlCol="0">
            <a:spAutoFit/>
          </a:bodyPr>
          <a:lstStyle/>
          <a:p>
            <a:r>
              <a:rPr lang="fr-FR" sz="1200" b="1" dirty="0">
                <a:solidFill>
                  <a:srgbClr val="002060"/>
                </a:solidFill>
                <a:effectLst>
                  <a:outerShdw blurRad="38100" dist="38100" dir="2700000" algn="tl">
                    <a:srgbClr val="000000">
                      <a:alpha val="43137"/>
                    </a:srgbClr>
                  </a:outerShdw>
                </a:effectLst>
                <a:latin typeface="Trebuchet MS" pitchFamily="34" charset="0"/>
              </a:rPr>
              <a:t>OUVERT</a:t>
            </a:r>
          </a:p>
          <a:p>
            <a:pPr>
              <a:buFont typeface="Arial" pitchFamily="34" charset="0"/>
              <a:buChar char="•"/>
            </a:pPr>
            <a:r>
              <a:rPr lang="fr-FR" sz="1200" b="1" dirty="0">
                <a:solidFill>
                  <a:srgbClr val="002060"/>
                </a:solidFill>
                <a:effectLst>
                  <a:outerShdw blurRad="38100" dist="38100" dir="2700000" algn="tl">
                    <a:srgbClr val="000000">
                      <a:alpha val="43137"/>
                    </a:srgbClr>
                  </a:outerShdw>
                </a:effectLst>
                <a:latin typeface="Trebuchet MS" pitchFamily="34" charset="0"/>
              </a:rPr>
              <a:t> du lundi au jeudi de 13h30 à 17h30 </a:t>
            </a:r>
          </a:p>
          <a:p>
            <a:pPr>
              <a:buFont typeface="Arial" pitchFamily="34" charset="0"/>
              <a:buChar char="•"/>
            </a:pPr>
            <a:r>
              <a:rPr lang="fr-FR" sz="1200" b="1" dirty="0">
                <a:solidFill>
                  <a:srgbClr val="002060"/>
                </a:solidFill>
                <a:effectLst>
                  <a:outerShdw blurRad="38100" dist="38100" dir="2700000" algn="tl">
                    <a:srgbClr val="000000">
                      <a:alpha val="43137"/>
                    </a:srgbClr>
                  </a:outerShdw>
                </a:effectLst>
                <a:latin typeface="Trebuchet MS" pitchFamily="34" charset="0"/>
              </a:rPr>
              <a:t> le vendredi de 13h30 à 16h30</a:t>
            </a:r>
          </a:p>
          <a:p>
            <a:pPr>
              <a:buFont typeface="Arial" pitchFamily="34" charset="0"/>
              <a:buChar char="•"/>
            </a:pPr>
            <a:endParaRPr lang="fr-FR" sz="1200" b="1" dirty="0">
              <a:solidFill>
                <a:srgbClr val="002060"/>
              </a:solidFill>
              <a:effectLst>
                <a:outerShdw blurRad="38100" dist="38100" dir="2700000" algn="tl">
                  <a:srgbClr val="000000">
                    <a:alpha val="43137"/>
                  </a:srgbClr>
                </a:outerShdw>
              </a:effectLst>
              <a:latin typeface="Trebuchet MS" pitchFamily="34" charset="0"/>
            </a:endParaRPr>
          </a:p>
          <a:p>
            <a:r>
              <a:rPr lang="fr-FR" sz="1200" b="1" dirty="0">
                <a:solidFill>
                  <a:schemeClr val="bg2">
                    <a:lumMod val="60000"/>
                    <a:lumOff val="40000"/>
                  </a:schemeClr>
                </a:solidFill>
                <a:latin typeface="Trebuchet MS" pitchFamily="34" charset="0"/>
              </a:rPr>
              <a:t>Hébergement</a:t>
            </a:r>
          </a:p>
          <a:p>
            <a:r>
              <a:rPr lang="fr-FR" sz="1200" b="1" dirty="0">
                <a:solidFill>
                  <a:schemeClr val="bg2">
                    <a:lumMod val="60000"/>
                    <a:lumOff val="40000"/>
                  </a:schemeClr>
                </a:solidFill>
                <a:latin typeface="Trebuchet MS" pitchFamily="34" charset="0"/>
              </a:rPr>
              <a:t>Renseignements d’ordre général</a:t>
            </a:r>
            <a:endParaRPr lang="fr-FR" sz="1200" dirty="0">
              <a:solidFill>
                <a:srgbClr val="002060"/>
              </a:solidFill>
            </a:endParaRPr>
          </a:p>
        </p:txBody>
      </p:sp>
      <p:sp>
        <p:nvSpPr>
          <p:cNvPr id="53" name="Rectangle à coins arrondis 52"/>
          <p:cNvSpPr/>
          <p:nvPr/>
        </p:nvSpPr>
        <p:spPr>
          <a:xfrm>
            <a:off x="8349743" y="2545017"/>
            <a:ext cx="1200150" cy="600075"/>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rPr>
              <a:t>Accueil de la </a:t>
            </a:r>
            <a:r>
              <a:rPr lang="fr-FR" sz="1200" b="1" dirty="0" err="1">
                <a:solidFill>
                  <a:srgbClr val="000000"/>
                </a:solidFill>
              </a:rPr>
              <a:t>Maisel</a:t>
            </a:r>
            <a:endParaRPr lang="fr-FR" sz="1200" b="1" dirty="0">
              <a:solidFill>
                <a:srgbClr val="000000"/>
              </a:solidFill>
            </a:endParaRPr>
          </a:p>
        </p:txBody>
      </p:sp>
      <p:sp>
        <p:nvSpPr>
          <p:cNvPr id="54" name="Rectangle 53"/>
          <p:cNvSpPr/>
          <p:nvPr/>
        </p:nvSpPr>
        <p:spPr>
          <a:xfrm>
            <a:off x="4006343" y="5802567"/>
            <a:ext cx="1628774" cy="800100"/>
          </a:xfrm>
          <a:prstGeom prst="wedgeRectCallout">
            <a:avLst>
              <a:gd name="adj1" fmla="val 112616"/>
              <a:gd name="adj2" fmla="val 16400"/>
            </a:avLst>
          </a:prstGeom>
          <a:solidFill>
            <a:srgbClr val="FFFF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0000"/>
              </a:solidFill>
            </a:endParaRPr>
          </a:p>
          <a:p>
            <a:pPr algn="ctr"/>
            <a:endParaRPr lang="fr-FR" sz="1000" dirty="0">
              <a:solidFill>
                <a:srgbClr val="000000"/>
              </a:solidFill>
            </a:endParaRPr>
          </a:p>
          <a:p>
            <a:pPr algn="ctr"/>
            <a:r>
              <a:rPr lang="fr-FR" sz="1000" b="1" dirty="0">
                <a:solidFill>
                  <a:srgbClr val="FF0000"/>
                </a:solidFill>
              </a:rPr>
              <a:t>5, rue Charles Fourier</a:t>
            </a:r>
            <a:r>
              <a:rPr lang="fr-FR" b="1" dirty="0">
                <a:solidFill>
                  <a:srgbClr val="FF0000"/>
                </a:solidFill>
              </a:rPr>
              <a:t> </a:t>
            </a:r>
          </a:p>
        </p:txBody>
      </p:sp>
      <p:pic>
        <p:nvPicPr>
          <p:cNvPr id="55" name="Image 54" descr="maisel-logo.jpg"/>
          <p:cNvPicPr>
            <a:picLocks noChangeAspect="1"/>
          </p:cNvPicPr>
          <p:nvPr/>
        </p:nvPicPr>
        <p:blipFill>
          <a:blip r:embed="rId4" cstate="print"/>
          <a:stretch>
            <a:fillRect/>
          </a:stretch>
        </p:blipFill>
        <p:spPr>
          <a:xfrm>
            <a:off x="4282569" y="5864604"/>
            <a:ext cx="1104900" cy="465337"/>
          </a:xfrm>
          <a:prstGeom prst="rect">
            <a:avLst/>
          </a:prstGeom>
        </p:spPr>
      </p:pic>
      <p:sp>
        <p:nvSpPr>
          <p:cNvPr id="58" name="Rectangle 57"/>
          <p:cNvSpPr/>
          <p:nvPr/>
        </p:nvSpPr>
        <p:spPr>
          <a:xfrm>
            <a:off x="10816718" y="6059741"/>
            <a:ext cx="1171575" cy="409575"/>
          </a:xfrm>
          <a:prstGeom prst="wedgeRectCallout">
            <a:avLst>
              <a:gd name="adj1" fmla="val -76273"/>
              <a:gd name="adj2" fmla="val 36638"/>
            </a:avLst>
          </a:prstGeom>
          <a:solidFill>
            <a:srgbClr val="FFFF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0000"/>
              </a:solidFill>
            </a:endParaRPr>
          </a:p>
          <a:p>
            <a:pPr algn="ctr"/>
            <a:endParaRPr lang="fr-FR" sz="1000" dirty="0">
              <a:solidFill>
                <a:srgbClr val="000000"/>
              </a:solidFill>
            </a:endParaRPr>
          </a:p>
          <a:p>
            <a:pPr algn="ctr"/>
            <a:endParaRPr lang="fr-FR" b="1" dirty="0">
              <a:solidFill>
                <a:srgbClr val="FF0000"/>
              </a:solidFill>
            </a:endParaRPr>
          </a:p>
        </p:txBody>
      </p:sp>
      <p:sp>
        <p:nvSpPr>
          <p:cNvPr id="59" name="ZoneTexte 58"/>
          <p:cNvSpPr txBox="1"/>
          <p:nvPr/>
        </p:nvSpPr>
        <p:spPr>
          <a:xfrm>
            <a:off x="10902442" y="6137183"/>
            <a:ext cx="1000125" cy="369332"/>
          </a:xfrm>
          <a:prstGeom prst="rect">
            <a:avLst/>
          </a:prstGeom>
          <a:noFill/>
        </p:spPr>
        <p:txBody>
          <a:bodyPr wrap="square" rtlCol="0">
            <a:spAutoFit/>
          </a:bodyPr>
          <a:lstStyle/>
          <a:p>
            <a:pPr algn="ctr"/>
            <a:r>
              <a:rPr lang="fr-FR" sz="900" b="1" dirty="0">
                <a:solidFill>
                  <a:srgbClr val="000000"/>
                </a:solidFill>
              </a:rPr>
              <a:t>Accès réservé PMR </a:t>
            </a:r>
          </a:p>
        </p:txBody>
      </p:sp>
      <p:sp>
        <p:nvSpPr>
          <p:cNvPr id="15" name="Rectangle 8"/>
          <p:cNvSpPr>
            <a:spLocks noChangeArrowheads="1"/>
          </p:cNvSpPr>
          <p:nvPr/>
        </p:nvSpPr>
        <p:spPr bwMode="auto">
          <a:xfrm>
            <a:off x="316374" y="257154"/>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2- Informations pratiques</a:t>
            </a:r>
          </a:p>
        </p:txBody>
      </p:sp>
      <p:pic>
        <p:nvPicPr>
          <p:cNvPr id="16" name="Picture 3" descr="MAISEL"/>
          <p:cNvPicPr>
            <a:picLocks noChangeAspect="1" noChangeArrowheads="1"/>
          </p:cNvPicPr>
          <p:nvPr/>
        </p:nvPicPr>
        <p:blipFill>
          <a:blip r:embed="rId5" cstate="print"/>
          <a:stretch>
            <a:fillRect/>
          </a:stretch>
        </p:blipFill>
        <p:spPr bwMode="auto">
          <a:xfrm>
            <a:off x="9820887" y="257051"/>
            <a:ext cx="2168778" cy="913397"/>
          </a:xfrm>
          <a:prstGeom prst="rect">
            <a:avLst/>
          </a:prstGeom>
          <a:noFill/>
          <a:ln w="9525">
            <a:noFill/>
            <a:miter lim="800000"/>
            <a:headEnd/>
            <a:tailEnd/>
          </a:ln>
        </p:spPr>
      </p:pic>
      <p:sp>
        <p:nvSpPr>
          <p:cNvPr id="2" name="ZoneTexte 1"/>
          <p:cNvSpPr txBox="1"/>
          <p:nvPr/>
        </p:nvSpPr>
        <p:spPr>
          <a:xfrm>
            <a:off x="1460090" y="1666568"/>
            <a:ext cx="2138516" cy="369332"/>
          </a:xfrm>
          <a:prstGeom prst="rect">
            <a:avLst/>
          </a:prstGeom>
          <a:noFill/>
        </p:spPr>
        <p:txBody>
          <a:bodyPr wrap="square" rtlCol="0">
            <a:spAutoFit/>
          </a:bodyPr>
          <a:lstStyle/>
          <a:p>
            <a:r>
              <a:rPr lang="fr-FR" b="1" dirty="0" err="1" smtClean="0">
                <a:solidFill>
                  <a:schemeClr val="bg1"/>
                </a:solidFill>
              </a:rPr>
              <a:t>Batiment</a:t>
            </a:r>
            <a:r>
              <a:rPr lang="fr-FR" b="1" dirty="0" smtClean="0">
                <a:solidFill>
                  <a:schemeClr val="bg1"/>
                </a:solidFill>
              </a:rPr>
              <a:t> U2</a:t>
            </a:r>
            <a:endParaRPr lang="fr-FR" b="1" dirty="0">
              <a:solidFill>
                <a:schemeClr val="bg1"/>
              </a:solidFill>
            </a:endParaRPr>
          </a:p>
        </p:txBody>
      </p:sp>
    </p:spTree>
    <p:extLst>
      <p:ext uri="{BB962C8B-B14F-4D97-AF65-F5344CB8AC3E}">
        <p14:creationId xmlns:p14="http://schemas.microsoft.com/office/powerpoint/2010/main" val="330549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par>
                          <p:cTn id="16" fill="hold">
                            <p:stCondLst>
                              <p:cond delay="0"/>
                            </p:stCondLst>
                            <p:childTnLst>
                              <p:par>
                                <p:cTn id="17" presetID="35" presetClass="emph" presetSubtype="0" repeatCount="indefinite" fill="hold" grpId="0" nodeType="afterEffect">
                                  <p:stCondLst>
                                    <p:cond delay="0"/>
                                  </p:stCondLst>
                                  <p:childTnLst>
                                    <p:anim calcmode="discrete" valueType="str">
                                      <p:cBhvr>
                                        <p:cTn id="18" dur="1000" fill="hold"/>
                                        <p:tgtEl>
                                          <p:spTgt spid="51"/>
                                        </p:tgtEl>
                                        <p:attrNameLst>
                                          <p:attrName>style.visibility</p:attrName>
                                        </p:attrNameLst>
                                      </p:cBhvr>
                                      <p:tavLst>
                                        <p:tav tm="0">
                                          <p:val>
                                            <p:strVal val="hidden"/>
                                          </p:val>
                                        </p:tav>
                                        <p:tav tm="50000">
                                          <p:val>
                                            <p:strVal val="visible"/>
                                          </p:val>
                                        </p:tav>
                                      </p:tavLst>
                                    </p:anim>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par>
                          <p:cTn id="25" fill="hold">
                            <p:stCondLst>
                              <p:cond delay="1000"/>
                            </p:stCondLst>
                            <p:childTnLst>
                              <p:par>
                                <p:cTn id="26" presetID="35" presetClass="emph" presetSubtype="0" repeatCount="indefinite" fill="hold" grpId="1" nodeType="afterEffect">
                                  <p:stCondLst>
                                    <p:cond delay="0"/>
                                  </p:stCondLst>
                                  <p:childTnLst>
                                    <p:anim calcmode="discrete" valueType="str">
                                      <p:cBhvr>
                                        <p:cTn id="27" dur="1000" fill="hold"/>
                                        <p:tgtEl>
                                          <p:spTgt spid="48"/>
                                        </p:tgtEl>
                                        <p:attrNameLst>
                                          <p:attrName>style.visibility</p:attrName>
                                        </p:attrNameLst>
                                      </p:cBhvr>
                                      <p:tavLst>
                                        <p:tav tm="0">
                                          <p:val>
                                            <p:strVal val="hidden"/>
                                          </p:val>
                                        </p:tav>
                                        <p:tav tm="50000">
                                          <p:val>
                                            <p:strVal val="visible"/>
                                          </p:val>
                                        </p:tav>
                                      </p:tavLst>
                                    </p:anim>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5"/>
                                        </p:tgtEl>
                                        <p:attrNameLst>
                                          <p:attrName>style.visibility</p:attrName>
                                        </p:attrNameLst>
                                      </p:cBhvr>
                                      <p:to>
                                        <p:strVal val="visible"/>
                                      </p:to>
                                    </p:set>
                                    <p:anim calcmode="discrete" valueType="clr">
                                      <p:cBhvr override="childStyle">
                                        <p:cTn id="3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5"/>
                                        </p:tgtEl>
                                        <p:attrNameLst>
                                          <p:attrName>fillcolor</p:attrName>
                                        </p:attrNameLst>
                                      </p:cBhvr>
                                      <p:tavLst>
                                        <p:tav tm="0">
                                          <p:val>
                                            <p:clrVal>
                                              <a:schemeClr val="accent2"/>
                                            </p:clrVal>
                                          </p:val>
                                        </p:tav>
                                        <p:tav tm="50000">
                                          <p:val>
                                            <p:clrVal>
                                              <a:schemeClr val="hlink"/>
                                            </p:clrVal>
                                          </p:val>
                                        </p:tav>
                                      </p:tavLst>
                                    </p:anim>
                                    <p:set>
                                      <p:cBhvr>
                                        <p:cTn id="3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50" grpId="0" animBg="1"/>
      <p:bldP spid="51" grpId="0" animBg="1"/>
      <p:bldP spid="51" grpId="1" animBg="1"/>
      <p:bldP spid="52" grpId="0" animBg="1"/>
      <p:bldP spid="5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 14" descr="rdcU2-U1.jpg"/>
          <p:cNvPicPr>
            <a:picLocks noChangeAspect="1"/>
          </p:cNvPicPr>
          <p:nvPr/>
        </p:nvPicPr>
        <p:blipFill>
          <a:blip r:embed="rId3" cstate="print"/>
          <a:stretch>
            <a:fillRect/>
          </a:stretch>
        </p:blipFill>
        <p:spPr>
          <a:xfrm>
            <a:off x="3818301" y="2188876"/>
            <a:ext cx="8181378" cy="4192874"/>
          </a:xfrm>
          <a:prstGeom prst="rect">
            <a:avLst/>
          </a:prstGeom>
        </p:spPr>
      </p:pic>
      <p:sp>
        <p:nvSpPr>
          <p:cNvPr id="16" name="Flèche gauche 15"/>
          <p:cNvSpPr/>
          <p:nvPr/>
        </p:nvSpPr>
        <p:spPr>
          <a:xfrm rot="16200000">
            <a:off x="10189262" y="3304510"/>
            <a:ext cx="1044656" cy="495300"/>
          </a:xfrm>
          <a:prstGeom prst="leftArrow">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7418751" y="2705101"/>
            <a:ext cx="1200150" cy="600075"/>
          </a:xfrm>
          <a:prstGeom prst="roundRect">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rPr>
              <a:t>Accueil de la </a:t>
            </a:r>
            <a:r>
              <a:rPr lang="fr-FR" sz="1200" b="1" dirty="0" err="1">
                <a:solidFill>
                  <a:srgbClr val="000000"/>
                </a:solidFill>
              </a:rPr>
              <a:t>Maisel</a:t>
            </a:r>
            <a:endParaRPr lang="fr-FR" sz="1200" b="1" dirty="0">
              <a:solidFill>
                <a:srgbClr val="000000"/>
              </a:solidFill>
            </a:endParaRPr>
          </a:p>
        </p:txBody>
      </p:sp>
      <p:sp>
        <p:nvSpPr>
          <p:cNvPr id="18" name="Rectangle 17"/>
          <p:cNvSpPr/>
          <p:nvPr/>
        </p:nvSpPr>
        <p:spPr>
          <a:xfrm>
            <a:off x="3484925" y="5781676"/>
            <a:ext cx="1590676" cy="904875"/>
          </a:xfrm>
          <a:prstGeom prst="wedgeRectCallout">
            <a:avLst>
              <a:gd name="adj1" fmla="val 94917"/>
              <a:gd name="adj2" fmla="val 2153"/>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0000"/>
              </a:solidFill>
            </a:endParaRPr>
          </a:p>
          <a:p>
            <a:pPr algn="ctr"/>
            <a:endParaRPr lang="fr-FR" sz="1000" dirty="0">
              <a:solidFill>
                <a:srgbClr val="000000"/>
              </a:solidFill>
            </a:endParaRPr>
          </a:p>
          <a:p>
            <a:pPr algn="ctr"/>
            <a:r>
              <a:rPr lang="fr-FR" sz="1000" b="1" dirty="0">
                <a:solidFill>
                  <a:srgbClr val="FF0000"/>
                </a:solidFill>
              </a:rPr>
              <a:t>5, rue Charles Fourier</a:t>
            </a:r>
            <a:r>
              <a:rPr lang="fr-FR" dirty="0"/>
              <a:t> </a:t>
            </a:r>
            <a:endParaRPr lang="fr-FR" dirty="0">
              <a:solidFill>
                <a:srgbClr val="000000"/>
              </a:solidFill>
            </a:endParaRPr>
          </a:p>
        </p:txBody>
      </p:sp>
      <p:pic>
        <p:nvPicPr>
          <p:cNvPr id="19" name="Image 18" descr="maisel-logo.jpg"/>
          <p:cNvPicPr>
            <a:picLocks noChangeAspect="1"/>
          </p:cNvPicPr>
          <p:nvPr/>
        </p:nvPicPr>
        <p:blipFill>
          <a:blip r:embed="rId4" cstate="print"/>
          <a:stretch>
            <a:fillRect/>
          </a:stretch>
        </p:blipFill>
        <p:spPr>
          <a:xfrm>
            <a:off x="3723053" y="5891338"/>
            <a:ext cx="1104900" cy="465337"/>
          </a:xfrm>
          <a:prstGeom prst="rect">
            <a:avLst/>
          </a:prstGeom>
        </p:spPr>
      </p:pic>
      <p:sp>
        <p:nvSpPr>
          <p:cNvPr id="20" name="Rectangle à coins arrondis 19"/>
          <p:cNvSpPr/>
          <p:nvPr/>
        </p:nvSpPr>
        <p:spPr>
          <a:xfrm>
            <a:off x="4246926" y="3000375"/>
            <a:ext cx="1162050" cy="609600"/>
          </a:xfrm>
          <a:prstGeom prst="roundRect">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rPr>
              <a:t>Direction de la </a:t>
            </a:r>
            <a:r>
              <a:rPr lang="fr-FR" sz="1200" b="1" dirty="0" err="1">
                <a:solidFill>
                  <a:srgbClr val="000000"/>
                </a:solidFill>
              </a:rPr>
              <a:t>Maisel</a:t>
            </a:r>
            <a:endParaRPr lang="fr-FR" sz="1200" b="1" dirty="0">
              <a:solidFill>
                <a:srgbClr val="000000"/>
              </a:solidFill>
            </a:endParaRPr>
          </a:p>
        </p:txBody>
      </p:sp>
      <p:sp>
        <p:nvSpPr>
          <p:cNvPr id="21" name="Rectangle à coins arrondis 20"/>
          <p:cNvSpPr/>
          <p:nvPr/>
        </p:nvSpPr>
        <p:spPr>
          <a:xfrm>
            <a:off x="10085751" y="4133851"/>
            <a:ext cx="1200150" cy="600075"/>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rPr>
              <a:t>Service Technique</a:t>
            </a:r>
          </a:p>
        </p:txBody>
      </p:sp>
      <p:sp>
        <p:nvSpPr>
          <p:cNvPr id="22" name="Rectangle 21"/>
          <p:cNvSpPr/>
          <p:nvPr/>
        </p:nvSpPr>
        <p:spPr>
          <a:xfrm>
            <a:off x="7485427" y="5934075"/>
            <a:ext cx="1171575" cy="409575"/>
          </a:xfrm>
          <a:prstGeom prst="wedgeRectCallout">
            <a:avLst>
              <a:gd name="adj1" fmla="val 74134"/>
              <a:gd name="adj2" fmla="val 34313"/>
            </a:avLst>
          </a:prstGeom>
          <a:solidFill>
            <a:srgbClr val="FFFFFF"/>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0000"/>
              </a:solidFill>
            </a:endParaRPr>
          </a:p>
          <a:p>
            <a:pPr algn="ctr"/>
            <a:endParaRPr lang="fr-FR" sz="1000" dirty="0">
              <a:solidFill>
                <a:srgbClr val="000000"/>
              </a:solidFill>
            </a:endParaRPr>
          </a:p>
          <a:p>
            <a:pPr algn="ctr"/>
            <a:endParaRPr lang="fr-FR" b="1" dirty="0">
              <a:solidFill>
                <a:srgbClr val="FF0000"/>
              </a:solidFill>
            </a:endParaRPr>
          </a:p>
        </p:txBody>
      </p:sp>
      <p:sp>
        <p:nvSpPr>
          <p:cNvPr id="23" name="ZoneTexte 22"/>
          <p:cNvSpPr txBox="1"/>
          <p:nvPr/>
        </p:nvSpPr>
        <p:spPr>
          <a:xfrm>
            <a:off x="7580677" y="5953123"/>
            <a:ext cx="1000125" cy="369332"/>
          </a:xfrm>
          <a:prstGeom prst="rect">
            <a:avLst/>
          </a:prstGeom>
          <a:noFill/>
        </p:spPr>
        <p:txBody>
          <a:bodyPr wrap="square" rtlCol="0">
            <a:spAutoFit/>
          </a:bodyPr>
          <a:lstStyle/>
          <a:p>
            <a:pPr algn="ctr"/>
            <a:r>
              <a:rPr lang="fr-FR" sz="900" b="1" dirty="0">
                <a:solidFill>
                  <a:srgbClr val="000000"/>
                </a:solidFill>
              </a:rPr>
              <a:t>Accès réservé PMR </a:t>
            </a:r>
          </a:p>
        </p:txBody>
      </p:sp>
      <p:sp>
        <p:nvSpPr>
          <p:cNvPr id="14" name="Rectangle 8"/>
          <p:cNvSpPr>
            <a:spLocks noChangeArrowheads="1"/>
          </p:cNvSpPr>
          <p:nvPr/>
        </p:nvSpPr>
        <p:spPr bwMode="auto">
          <a:xfrm>
            <a:off x="316374" y="257154"/>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2- Informations pratiques</a:t>
            </a:r>
          </a:p>
        </p:txBody>
      </p:sp>
      <p:pic>
        <p:nvPicPr>
          <p:cNvPr id="24" name="Picture 3" descr="MAISEL"/>
          <p:cNvPicPr>
            <a:picLocks noChangeAspect="1" noChangeArrowheads="1"/>
          </p:cNvPicPr>
          <p:nvPr/>
        </p:nvPicPr>
        <p:blipFill>
          <a:blip r:embed="rId5" cstate="print"/>
          <a:stretch>
            <a:fillRect/>
          </a:stretch>
        </p:blipFill>
        <p:spPr bwMode="auto">
          <a:xfrm>
            <a:off x="9820887" y="257051"/>
            <a:ext cx="2168778" cy="913397"/>
          </a:xfrm>
          <a:prstGeom prst="rect">
            <a:avLst/>
          </a:prstGeom>
          <a:noFill/>
          <a:ln w="9525">
            <a:noFill/>
            <a:miter lim="800000"/>
            <a:headEnd/>
            <a:tailEnd/>
          </a:ln>
        </p:spPr>
      </p:pic>
      <p:sp>
        <p:nvSpPr>
          <p:cNvPr id="28" name="Rectangle à coins arrondis 27"/>
          <p:cNvSpPr/>
          <p:nvPr/>
        </p:nvSpPr>
        <p:spPr>
          <a:xfrm>
            <a:off x="594092" y="5819206"/>
            <a:ext cx="2724145" cy="609600"/>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rgbClr val="000000"/>
                </a:solidFill>
              </a:rPr>
              <a:t>Seul accès des adhérents Maisel</a:t>
            </a:r>
          </a:p>
          <a:p>
            <a:pPr algn="ctr"/>
            <a:r>
              <a:rPr lang="fr-FR" sz="1200" b="1" dirty="0" smtClean="0">
                <a:solidFill>
                  <a:srgbClr val="000000"/>
                </a:solidFill>
              </a:rPr>
              <a:t>pour le U1-U2 et U4</a:t>
            </a:r>
            <a:endParaRPr lang="fr-FR" sz="1200" b="1" dirty="0">
              <a:solidFill>
                <a:srgbClr val="000000"/>
              </a:solidFill>
            </a:endParaRPr>
          </a:p>
        </p:txBody>
      </p:sp>
      <p:sp>
        <p:nvSpPr>
          <p:cNvPr id="25" name="ZoneTexte 24"/>
          <p:cNvSpPr txBox="1"/>
          <p:nvPr/>
        </p:nvSpPr>
        <p:spPr>
          <a:xfrm>
            <a:off x="1460090" y="1666568"/>
            <a:ext cx="2138516" cy="369332"/>
          </a:xfrm>
          <a:prstGeom prst="rect">
            <a:avLst/>
          </a:prstGeom>
          <a:noFill/>
        </p:spPr>
        <p:txBody>
          <a:bodyPr wrap="square" rtlCol="0">
            <a:spAutoFit/>
          </a:bodyPr>
          <a:lstStyle/>
          <a:p>
            <a:r>
              <a:rPr lang="fr-FR" b="1" dirty="0" err="1" smtClean="0">
                <a:solidFill>
                  <a:schemeClr val="bg1"/>
                </a:solidFill>
              </a:rPr>
              <a:t>Batiment</a:t>
            </a:r>
            <a:r>
              <a:rPr lang="fr-FR" b="1" dirty="0" smtClean="0">
                <a:solidFill>
                  <a:schemeClr val="bg1"/>
                </a:solidFill>
              </a:rPr>
              <a:t> U2</a:t>
            </a:r>
            <a:endParaRPr lang="fr-FR" b="1" dirty="0">
              <a:solidFill>
                <a:schemeClr val="bg1"/>
              </a:solidFill>
            </a:endParaRPr>
          </a:p>
        </p:txBody>
      </p:sp>
      <p:cxnSp>
        <p:nvCxnSpPr>
          <p:cNvPr id="3" name="Connecteur droit 2"/>
          <p:cNvCxnSpPr/>
          <p:nvPr/>
        </p:nvCxnSpPr>
        <p:spPr>
          <a:xfrm>
            <a:off x="9483213" y="1504335"/>
            <a:ext cx="44245" cy="51822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9694310" y="1642072"/>
            <a:ext cx="2138516" cy="369332"/>
          </a:xfrm>
          <a:prstGeom prst="rect">
            <a:avLst/>
          </a:prstGeom>
          <a:noFill/>
        </p:spPr>
        <p:txBody>
          <a:bodyPr wrap="square" rtlCol="0">
            <a:spAutoFit/>
          </a:bodyPr>
          <a:lstStyle/>
          <a:p>
            <a:r>
              <a:rPr lang="fr-FR" b="1" dirty="0" err="1" smtClean="0">
                <a:solidFill>
                  <a:schemeClr val="bg1"/>
                </a:solidFill>
              </a:rPr>
              <a:t>Batiment</a:t>
            </a:r>
            <a:r>
              <a:rPr lang="fr-FR" b="1" dirty="0" smtClean="0">
                <a:solidFill>
                  <a:schemeClr val="bg1"/>
                </a:solidFill>
              </a:rPr>
              <a:t> U1</a:t>
            </a:r>
            <a:endParaRPr lang="fr-FR" b="1" dirty="0">
              <a:solidFill>
                <a:schemeClr val="bg1"/>
              </a:solidFill>
            </a:endParaRPr>
          </a:p>
        </p:txBody>
      </p:sp>
    </p:spTree>
    <p:extLst>
      <p:ext uri="{BB962C8B-B14F-4D97-AF65-F5344CB8AC3E}">
        <p14:creationId xmlns:p14="http://schemas.microsoft.com/office/powerpoint/2010/main" val="2390192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0"/>
                            </p:stCondLst>
                            <p:childTnLst>
                              <p:par>
                                <p:cTn id="17" presetID="35" presetClass="emph" presetSubtype="0" repeatCount="indefinite" fill="hold" grpId="0" nodeType="afterEffect">
                                  <p:stCondLst>
                                    <p:cond delay="0"/>
                                  </p:stCondLst>
                                  <p:childTnLst>
                                    <p:anim calcmode="discrete" valueType="str">
                                      <p:cBhvr>
                                        <p:cTn id="18" dur="1000" fill="hold"/>
                                        <p:tgtEl>
                                          <p:spTgt spid="16"/>
                                        </p:tgtEl>
                                        <p:attrNameLst>
                                          <p:attrName>style.visibility</p:attrName>
                                        </p:attrNameLst>
                                      </p:cBhvr>
                                      <p:tavLst>
                                        <p:tav tm="0">
                                          <p:val>
                                            <p:strVal val="hidden"/>
                                          </p:val>
                                        </p:tav>
                                        <p:tav tm="50000">
                                          <p:val>
                                            <p:strVal val="visible"/>
                                          </p:val>
                                        </p:tav>
                                      </p:tavLst>
                                    </p:anim>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14"/>
                                        </p:tgtEl>
                                        <p:attrNameLst>
                                          <p:attrName>style.visibility</p:attrName>
                                        </p:attrNameLst>
                                      </p:cBhvr>
                                      <p:to>
                                        <p:strVal val="visible"/>
                                      </p:to>
                                    </p:set>
                                    <p:anim calcmode="discrete" valueType="clr">
                                      <p:cBhvr override="childStyle">
                                        <p:cTn id="2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
                                        </p:tgtEl>
                                        <p:attrNameLst>
                                          <p:attrName>fillcolor</p:attrName>
                                        </p:attrNameLst>
                                      </p:cBhvr>
                                      <p:tavLst>
                                        <p:tav tm="0">
                                          <p:val>
                                            <p:clrVal>
                                              <a:schemeClr val="accent2"/>
                                            </p:clrVal>
                                          </p:val>
                                        </p:tav>
                                        <p:tav tm="50000">
                                          <p:val>
                                            <p:clrVal>
                                              <a:schemeClr val="hlink"/>
                                            </p:clrVal>
                                          </p:val>
                                        </p:tav>
                                      </p:tavLst>
                                    </p:anim>
                                    <p:set>
                                      <p:cBhvr>
                                        <p:cTn id="23" dur="80"/>
                                        <p:tgtEl>
                                          <p:spTgt spid="14"/>
                                        </p:tgtEl>
                                        <p:attrNameLst>
                                          <p:attrName>fill.type</p:attrName>
                                        </p:attrNameLst>
                                      </p:cBhvr>
                                      <p:to>
                                        <p:strVal val="solid"/>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20" grpId="0" animBg="1"/>
      <p:bldP spid="21" grpId="0" animBg="1"/>
      <p:bldP spid="1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6"/>
          <p:cNvSpPr txBox="1">
            <a:spLocks noChangeArrowheads="1"/>
          </p:cNvSpPr>
          <p:nvPr/>
        </p:nvSpPr>
        <p:spPr bwMode="auto">
          <a:xfrm>
            <a:off x="2167467" y="1293793"/>
            <a:ext cx="9802390" cy="5445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FontTx/>
              <a:buNone/>
              <a:defRPr/>
            </a:pPr>
            <a:r>
              <a:rPr lang="fr-FR" sz="900" kern="0" dirty="0"/>
              <a:t>	</a:t>
            </a:r>
          </a:p>
          <a:p>
            <a:pPr algn="ctr" eaLnBrk="1" hangingPunct="1">
              <a:lnSpc>
                <a:spcPct val="80000"/>
              </a:lnSpc>
              <a:buClr>
                <a:schemeClr val="bg2">
                  <a:lumMod val="60000"/>
                  <a:lumOff val="40000"/>
                </a:schemeClr>
              </a:buClr>
              <a:buFontTx/>
              <a:buNone/>
              <a:defRPr/>
            </a:pPr>
            <a:r>
              <a:rPr lang="fr-FR" b="1" kern="0" dirty="0">
                <a:solidFill>
                  <a:schemeClr val="bg2">
                    <a:lumMod val="60000"/>
                    <a:lumOff val="40000"/>
                  </a:schemeClr>
                </a:solidFill>
                <a:effectLst/>
                <a:latin typeface="Trebuchet MS" pitchFamily="34" charset="0"/>
              </a:rPr>
              <a:t>SAVOIR OŪ TROUVER L’INFORMATION</a:t>
            </a:r>
          </a:p>
          <a:p>
            <a:pPr eaLnBrk="1" hangingPunct="1">
              <a:lnSpc>
                <a:spcPct val="80000"/>
              </a:lnSpc>
              <a:buFontTx/>
              <a:buNone/>
              <a:defRPr/>
            </a:pPr>
            <a:endParaRPr lang="fr-FR" sz="900" b="1" kern="0" dirty="0">
              <a:solidFill>
                <a:schemeClr val="hlink"/>
              </a:solidFill>
              <a:latin typeface="Trebuchet MS" pitchFamily="34" charset="0"/>
            </a:endParaRPr>
          </a:p>
          <a:p>
            <a:pPr eaLnBrk="1" hangingPunct="1">
              <a:lnSpc>
                <a:spcPct val="80000"/>
              </a:lnSpc>
              <a:buFontTx/>
              <a:buNone/>
              <a:defRPr/>
            </a:pPr>
            <a:r>
              <a:rPr lang="fr-FR" sz="900" b="1" kern="0" dirty="0">
                <a:solidFill>
                  <a:schemeClr val="hlink"/>
                </a:solidFill>
                <a:latin typeface="Trebuchet MS" pitchFamily="34" charset="0"/>
              </a:rPr>
              <a:t>	</a:t>
            </a:r>
            <a:endParaRPr lang="fr-FR" sz="1400" b="1" i="1" kern="0" dirty="0">
              <a:solidFill>
                <a:srgbClr val="FF0000"/>
              </a:solidFill>
              <a:latin typeface="Trebuchet MS" pitchFamily="34" charset="0"/>
            </a:endParaRPr>
          </a:p>
          <a:p>
            <a:pPr eaLnBrk="1" hangingPunct="1">
              <a:buClr>
                <a:schemeClr val="bg1"/>
              </a:buClr>
              <a:buFont typeface="Wingdings" pitchFamily="2" charset="2"/>
              <a:buChar char="Ø"/>
              <a:defRPr/>
            </a:pPr>
            <a:r>
              <a:rPr lang="fr-FR" sz="1800" b="1" kern="0" dirty="0">
                <a:solidFill>
                  <a:schemeClr val="bg1"/>
                </a:solidFill>
                <a:effectLst/>
                <a:latin typeface="Trebuchet MS" pitchFamily="34" charset="0"/>
              </a:rPr>
              <a:t>SITE WEB DE LA MAISEL </a:t>
            </a:r>
            <a:r>
              <a:rPr lang="fr-FR" sz="1400" b="1" kern="0" dirty="0">
                <a:solidFill>
                  <a:schemeClr val="bg1"/>
                </a:solidFill>
                <a:effectLst/>
                <a:latin typeface="Trebuchet MS" pitchFamily="34" charset="0"/>
              </a:rPr>
              <a:t>	</a:t>
            </a:r>
            <a:r>
              <a:rPr lang="fr-FR" sz="1400" b="1" kern="0" dirty="0">
                <a:solidFill>
                  <a:schemeClr val="bg1"/>
                </a:solidFill>
                <a:effectLst/>
                <a:latin typeface="Trebuchet MS" pitchFamily="34" charset="0"/>
                <a:hlinkClick r:id="rId3"/>
              </a:rPr>
              <a:t>http://maisel.imtbs-tsp.eu</a:t>
            </a:r>
            <a:endParaRPr lang="fr-FR" sz="1400" b="1" kern="0" dirty="0">
              <a:solidFill>
                <a:schemeClr val="bg1"/>
              </a:solidFill>
              <a:effectLst/>
              <a:latin typeface="Trebuchet MS" pitchFamily="34" charset="0"/>
            </a:endParaRPr>
          </a:p>
          <a:p>
            <a:pPr eaLnBrk="1" hangingPunct="1">
              <a:lnSpc>
                <a:spcPct val="80000"/>
              </a:lnSpc>
              <a:buFontTx/>
              <a:buNone/>
              <a:defRPr/>
            </a:pPr>
            <a:endParaRPr lang="fr-FR" sz="1400" b="1" kern="0" dirty="0">
              <a:solidFill>
                <a:srgbClr val="FF0000"/>
              </a:solidFill>
              <a:effectLst/>
              <a:latin typeface="Trebuchet MS" pitchFamily="34" charset="0"/>
            </a:endParaRPr>
          </a:p>
          <a:p>
            <a:pPr eaLnBrk="1" hangingPunct="1">
              <a:lnSpc>
                <a:spcPct val="80000"/>
              </a:lnSpc>
              <a:buFontTx/>
              <a:buNone/>
              <a:defRPr/>
            </a:pPr>
            <a:r>
              <a:rPr lang="fr-FR" sz="1400" b="1" kern="0" dirty="0">
                <a:solidFill>
                  <a:srgbClr val="FF0000"/>
                </a:solidFill>
                <a:effectLst/>
                <a:latin typeface="Trebuchet MS" pitchFamily="34" charset="0"/>
              </a:rPr>
              <a:t>	   </a:t>
            </a:r>
            <a:r>
              <a:rPr lang="fr-FR" sz="1400" kern="0" dirty="0">
                <a:solidFill>
                  <a:schemeClr val="accent4">
                    <a:lumMod val="50000"/>
                  </a:schemeClr>
                </a:solidFill>
                <a:effectLst/>
                <a:latin typeface="Trebuchet MS" pitchFamily="34" charset="0"/>
              </a:rPr>
              <a:t>notamment les pages 	</a:t>
            </a:r>
            <a:r>
              <a:rPr lang="fr-FR" sz="1400" kern="0" dirty="0">
                <a:solidFill>
                  <a:schemeClr val="bg2">
                    <a:lumMod val="60000"/>
                    <a:lumOff val="40000"/>
                  </a:schemeClr>
                </a:solidFill>
                <a:effectLst/>
                <a:latin typeface="Trebuchet MS" pitchFamily="34" charset="0"/>
              </a:rPr>
              <a:t>L’Association &gt;</a:t>
            </a:r>
            <a:r>
              <a:rPr lang="fr-FR" sz="1400" kern="0" dirty="0">
                <a:solidFill>
                  <a:schemeClr val="accent4">
                    <a:lumMod val="50000"/>
                  </a:schemeClr>
                </a:solidFill>
                <a:effectLst/>
                <a:latin typeface="Trebuchet MS" pitchFamily="34" charset="0"/>
              </a:rPr>
              <a:t> </a:t>
            </a:r>
            <a:r>
              <a:rPr lang="fr-FR" sz="1400" kern="0" dirty="0">
                <a:solidFill>
                  <a:srgbClr val="FF0000"/>
                </a:solidFill>
                <a:effectLst/>
                <a:latin typeface="Trebuchet MS" pitchFamily="34" charset="0"/>
              </a:rPr>
              <a:t>Charte </a:t>
            </a:r>
            <a:r>
              <a:rPr lang="fr-FR" sz="1400" kern="0" dirty="0" smtClean="0">
                <a:solidFill>
                  <a:srgbClr val="FF0000"/>
                </a:solidFill>
                <a:effectLst/>
                <a:latin typeface="Trebuchet MS" pitchFamily="34" charset="0"/>
              </a:rPr>
              <a:t>de fonctionnement la MAISEL</a:t>
            </a:r>
            <a:endParaRPr lang="fr-FR" sz="1400" kern="0" dirty="0">
              <a:solidFill>
                <a:srgbClr val="FF0000"/>
              </a:solidFill>
              <a:effectLst/>
              <a:latin typeface="Trebuchet MS" pitchFamily="34" charset="0"/>
            </a:endParaRPr>
          </a:p>
          <a:p>
            <a:pPr eaLnBrk="1" hangingPunct="1">
              <a:lnSpc>
                <a:spcPct val="80000"/>
              </a:lnSpc>
              <a:buFontTx/>
              <a:buNone/>
              <a:defRPr/>
            </a:pPr>
            <a:r>
              <a:rPr lang="fr-FR" sz="1400" kern="0" dirty="0">
                <a:solidFill>
                  <a:schemeClr val="accent4">
                    <a:lumMod val="50000"/>
                  </a:schemeClr>
                </a:solidFill>
                <a:effectLst/>
                <a:latin typeface="Trebuchet MS" pitchFamily="34" charset="0"/>
              </a:rPr>
              <a:t>				</a:t>
            </a:r>
            <a:r>
              <a:rPr lang="fr-FR" sz="1400" kern="0" dirty="0" smtClean="0">
                <a:solidFill>
                  <a:schemeClr val="bg2">
                    <a:lumMod val="60000"/>
                    <a:lumOff val="40000"/>
                  </a:schemeClr>
                </a:solidFill>
                <a:effectLst/>
                <a:latin typeface="Trebuchet MS" pitchFamily="34" charset="0"/>
              </a:rPr>
              <a:t>Critères d’attribution </a:t>
            </a:r>
            <a:r>
              <a:rPr lang="fr-FR" sz="1400" kern="0" dirty="0">
                <a:solidFill>
                  <a:schemeClr val="bg2">
                    <a:lumMod val="60000"/>
                    <a:lumOff val="40000"/>
                  </a:schemeClr>
                </a:solidFill>
                <a:effectLst/>
                <a:latin typeface="Trebuchet MS" pitchFamily="34" charset="0"/>
              </a:rPr>
              <a:t>&gt; </a:t>
            </a:r>
            <a:r>
              <a:rPr lang="fr-FR" sz="1400" kern="0" dirty="0" smtClean="0">
                <a:solidFill>
                  <a:srgbClr val="FF0000"/>
                </a:solidFill>
                <a:effectLst/>
                <a:latin typeface="Trebuchet MS" pitchFamily="34" charset="0"/>
              </a:rPr>
              <a:t>Critères, Redevances </a:t>
            </a:r>
            <a:r>
              <a:rPr lang="fr-FR" sz="1400" kern="0" dirty="0">
                <a:solidFill>
                  <a:srgbClr val="FF0000"/>
                </a:solidFill>
                <a:effectLst/>
                <a:latin typeface="Trebuchet MS" pitchFamily="34" charset="0"/>
              </a:rPr>
              <a:t>&amp; règlements, </a:t>
            </a:r>
            <a:r>
              <a:rPr lang="fr-FR" sz="1400" kern="0" dirty="0" smtClean="0">
                <a:solidFill>
                  <a:srgbClr val="FF0000"/>
                </a:solidFill>
                <a:effectLst/>
                <a:latin typeface="Trebuchet MS" pitchFamily="34" charset="0"/>
              </a:rPr>
              <a:t>Tarifs</a:t>
            </a:r>
          </a:p>
          <a:p>
            <a:pPr eaLnBrk="1" hangingPunct="1">
              <a:lnSpc>
                <a:spcPct val="80000"/>
              </a:lnSpc>
              <a:buFontTx/>
              <a:buNone/>
              <a:defRPr/>
            </a:pPr>
            <a:r>
              <a:rPr lang="fr-FR" sz="1400" kern="0" dirty="0">
                <a:solidFill>
                  <a:schemeClr val="bg2">
                    <a:lumMod val="60000"/>
                    <a:lumOff val="40000"/>
                  </a:schemeClr>
                </a:solidFill>
                <a:effectLst/>
                <a:latin typeface="Trebuchet MS" pitchFamily="34" charset="0"/>
              </a:rPr>
              <a:t>				MAISEL pratique &gt; </a:t>
            </a:r>
            <a:r>
              <a:rPr lang="fr-FR" sz="1400" kern="0" dirty="0" smtClean="0">
                <a:solidFill>
                  <a:srgbClr val="FF0000"/>
                </a:solidFill>
                <a:effectLst/>
                <a:latin typeface="Trebuchet MS" pitchFamily="34" charset="0"/>
              </a:rPr>
              <a:t>Aide au logement, Infos </a:t>
            </a:r>
            <a:r>
              <a:rPr lang="fr-FR" sz="1400" kern="0" dirty="0">
                <a:solidFill>
                  <a:srgbClr val="FF0000"/>
                </a:solidFill>
                <a:effectLst/>
                <a:latin typeface="Trebuchet MS" pitchFamily="34" charset="0"/>
              </a:rPr>
              <a:t>pratiques de A à Z</a:t>
            </a:r>
          </a:p>
          <a:p>
            <a:pPr eaLnBrk="1" hangingPunct="1">
              <a:lnSpc>
                <a:spcPct val="80000"/>
              </a:lnSpc>
              <a:buFontTx/>
              <a:buNone/>
              <a:defRPr/>
            </a:pPr>
            <a:endParaRPr lang="fr-FR" sz="1800" kern="0" dirty="0">
              <a:solidFill>
                <a:schemeClr val="accent4">
                  <a:lumMod val="50000"/>
                </a:schemeClr>
              </a:solidFill>
              <a:effectLst/>
              <a:latin typeface="Trebuchet MS" pitchFamily="34" charset="0"/>
            </a:endParaRPr>
          </a:p>
          <a:p>
            <a:pPr eaLnBrk="1" hangingPunct="1">
              <a:lnSpc>
                <a:spcPct val="80000"/>
              </a:lnSpc>
              <a:buClr>
                <a:schemeClr val="bg1"/>
              </a:buClr>
              <a:buFont typeface="Wingdings" pitchFamily="2" charset="2"/>
              <a:buChar char="Ø"/>
              <a:defRPr/>
            </a:pPr>
            <a:r>
              <a:rPr lang="fr-FR" sz="1800" b="1" kern="0" dirty="0">
                <a:solidFill>
                  <a:schemeClr val="bg1"/>
                </a:solidFill>
                <a:effectLst/>
                <a:latin typeface="Trebuchet MS" pitchFamily="34" charset="0"/>
              </a:rPr>
              <a:t>DOCUMENTS DANS VOTRE POCHETTE D’ACCUEIL</a:t>
            </a:r>
          </a:p>
          <a:p>
            <a:pPr eaLnBrk="1" hangingPunct="1">
              <a:lnSpc>
                <a:spcPct val="80000"/>
              </a:lnSpc>
              <a:buFontTx/>
              <a:buNone/>
              <a:defRPr/>
            </a:pPr>
            <a:r>
              <a:rPr lang="fr-FR" sz="1400" b="1" kern="0" dirty="0">
                <a:solidFill>
                  <a:srgbClr val="FF0000"/>
                </a:solidFill>
                <a:effectLst/>
                <a:latin typeface="Trebuchet MS" pitchFamily="34" charset="0"/>
              </a:rPr>
              <a:t>	   </a:t>
            </a:r>
            <a:r>
              <a:rPr lang="fr-FR" sz="1400" b="1" kern="0" dirty="0">
                <a:solidFill>
                  <a:schemeClr val="bg2">
                    <a:lumMod val="60000"/>
                    <a:lumOff val="40000"/>
                  </a:schemeClr>
                </a:solidFill>
                <a:effectLst/>
                <a:latin typeface="Trebuchet MS" pitchFamily="34" charset="0"/>
              </a:rPr>
              <a:t>mini guide du résident,</a:t>
            </a:r>
            <a:r>
              <a:rPr lang="fr-FR" sz="1400" b="1" kern="0" dirty="0">
                <a:solidFill>
                  <a:schemeClr val="accent4">
                    <a:lumMod val="50000"/>
                  </a:schemeClr>
                </a:solidFill>
                <a:effectLst/>
                <a:latin typeface="Trebuchet MS" pitchFamily="34" charset="0"/>
              </a:rPr>
              <a:t> </a:t>
            </a:r>
            <a:r>
              <a:rPr lang="fr-FR" sz="1400" b="1" kern="0" dirty="0">
                <a:solidFill>
                  <a:schemeClr val="bg2">
                    <a:lumMod val="60000"/>
                    <a:lumOff val="40000"/>
                  </a:schemeClr>
                </a:solidFill>
                <a:effectLst/>
                <a:latin typeface="Trebuchet MS" pitchFamily="34" charset="0"/>
              </a:rPr>
              <a:t>note de bienvenue</a:t>
            </a:r>
          </a:p>
          <a:p>
            <a:pPr eaLnBrk="1" hangingPunct="1">
              <a:lnSpc>
                <a:spcPct val="80000"/>
              </a:lnSpc>
              <a:buFontTx/>
              <a:buNone/>
              <a:defRPr/>
            </a:pPr>
            <a:r>
              <a:rPr lang="fr-FR" sz="1400" kern="0" dirty="0">
                <a:solidFill>
                  <a:schemeClr val="accent4">
                    <a:lumMod val="50000"/>
                  </a:schemeClr>
                </a:solidFill>
                <a:effectLst/>
                <a:latin typeface="Trebuchet MS" pitchFamily="34" charset="0"/>
              </a:rPr>
              <a:t>	   			</a:t>
            </a:r>
          </a:p>
          <a:p>
            <a:pPr eaLnBrk="1" hangingPunct="1">
              <a:lnSpc>
                <a:spcPct val="80000"/>
              </a:lnSpc>
              <a:buClr>
                <a:schemeClr val="bg1"/>
              </a:buClr>
              <a:buFont typeface="Wingdings" panose="05000000000000000000" pitchFamily="2" charset="2"/>
              <a:buChar char="Ø"/>
              <a:defRPr/>
            </a:pPr>
            <a:r>
              <a:rPr lang="fr-FR" sz="1800" b="1" kern="0" dirty="0">
                <a:solidFill>
                  <a:schemeClr val="bg1"/>
                </a:solidFill>
                <a:effectLst/>
                <a:latin typeface="Trebuchet MS" pitchFamily="34" charset="0"/>
              </a:rPr>
              <a:t>PAGE MAISEL </a:t>
            </a:r>
            <a:r>
              <a:rPr lang="fr-FR" sz="1800" b="1" kern="0" dirty="0" smtClean="0">
                <a:solidFill>
                  <a:schemeClr val="bg1"/>
                </a:solidFill>
                <a:effectLst/>
                <a:latin typeface="Trebuchet MS" pitchFamily="34" charset="0"/>
              </a:rPr>
              <a:t>d’</a:t>
            </a:r>
            <a:r>
              <a:rPr lang="fr-FR" sz="1800" b="1" kern="0" dirty="0" err="1" smtClean="0">
                <a:solidFill>
                  <a:schemeClr val="bg1"/>
                </a:solidFill>
                <a:effectLst/>
                <a:latin typeface="Trebuchet MS" pitchFamily="34" charset="0"/>
              </a:rPr>
              <a:t>ecampus</a:t>
            </a:r>
            <a:r>
              <a:rPr lang="fr-FR" sz="1400" b="1" kern="0" dirty="0">
                <a:solidFill>
                  <a:schemeClr val="bg1"/>
                </a:solidFill>
                <a:effectLst/>
                <a:latin typeface="Trebuchet MS" pitchFamily="34" charset="0"/>
              </a:rPr>
              <a:t> </a:t>
            </a:r>
            <a:r>
              <a:rPr lang="fr-FR" sz="1400" b="1" kern="0" dirty="0" smtClean="0">
                <a:solidFill>
                  <a:schemeClr val="bg1"/>
                </a:solidFill>
                <a:effectLst/>
                <a:latin typeface="Trebuchet MS" pitchFamily="34" charset="0"/>
              </a:rPr>
              <a:t> espace </a:t>
            </a:r>
            <a:r>
              <a:rPr lang="fr-FR" sz="1400" b="1" kern="0" dirty="0">
                <a:solidFill>
                  <a:schemeClr val="bg1"/>
                </a:solidFill>
                <a:effectLst/>
                <a:latin typeface="Trebuchet MS" pitchFamily="34" charset="0"/>
              </a:rPr>
              <a:t>numérique de travail d’IMT-BS et de TSP</a:t>
            </a:r>
          </a:p>
          <a:p>
            <a:pPr marL="0" indent="0" eaLnBrk="1" hangingPunct="1">
              <a:lnSpc>
                <a:spcPct val="80000"/>
              </a:lnSpc>
              <a:buClr>
                <a:srgbClr val="FF0000"/>
              </a:buClr>
              <a:buFontTx/>
              <a:buNone/>
              <a:defRPr/>
            </a:pPr>
            <a:r>
              <a:rPr lang="fr-FR" sz="1400" b="1" kern="0" dirty="0">
                <a:solidFill>
                  <a:schemeClr val="accent4">
                    <a:lumMod val="50000"/>
                  </a:schemeClr>
                </a:solidFill>
                <a:effectLst/>
                <a:latin typeface="Trebuchet MS" pitchFamily="34" charset="0"/>
              </a:rPr>
              <a:t>         </a:t>
            </a:r>
            <a:r>
              <a:rPr lang="fr-FR" sz="1400" b="1" kern="0" dirty="0">
                <a:solidFill>
                  <a:schemeClr val="bg1">
                    <a:lumMod val="60000"/>
                    <a:lumOff val="40000"/>
                  </a:schemeClr>
                </a:solidFill>
                <a:effectLst/>
                <a:latin typeface="Trebuchet MS" pitchFamily="34" charset="0"/>
              </a:rPr>
              <a:t>Informations demande d’aide au logement, fonctionnement serrures électroniques, …</a:t>
            </a:r>
          </a:p>
          <a:p>
            <a:pPr eaLnBrk="1" hangingPunct="1">
              <a:lnSpc>
                <a:spcPct val="80000"/>
              </a:lnSpc>
              <a:buClr>
                <a:srgbClr val="FF0000"/>
              </a:buClr>
              <a:buFontTx/>
              <a:buNone/>
              <a:defRPr/>
            </a:pPr>
            <a:r>
              <a:rPr lang="fr-FR" sz="1400" b="1" kern="0" dirty="0">
                <a:solidFill>
                  <a:srgbClr val="FF0000"/>
                </a:solidFill>
                <a:effectLst/>
                <a:latin typeface="Trebuchet MS" pitchFamily="34" charset="0"/>
              </a:rPr>
              <a:t>	</a:t>
            </a:r>
          </a:p>
          <a:p>
            <a:pPr eaLnBrk="1" hangingPunct="1">
              <a:lnSpc>
                <a:spcPct val="80000"/>
              </a:lnSpc>
              <a:buClr>
                <a:schemeClr val="bg1"/>
              </a:buClr>
              <a:buFont typeface="Wingdings" pitchFamily="2" charset="2"/>
              <a:buChar char="Ø"/>
              <a:defRPr/>
            </a:pPr>
            <a:r>
              <a:rPr lang="fr-FR" sz="1800" b="1" kern="0" dirty="0">
                <a:solidFill>
                  <a:schemeClr val="bg1"/>
                </a:solidFill>
                <a:effectLst/>
                <a:latin typeface="Trebuchet MS" pitchFamily="34" charset="0"/>
              </a:rPr>
              <a:t>MAILS DE LA MAISEL  </a:t>
            </a:r>
            <a:r>
              <a:rPr lang="fr-FR" sz="1400" b="1" kern="0" dirty="0">
                <a:solidFill>
                  <a:schemeClr val="bg2">
                    <a:lumMod val="60000"/>
                    <a:lumOff val="40000"/>
                  </a:schemeClr>
                </a:solidFill>
                <a:effectLst/>
                <a:latin typeface="Trebuchet MS" pitchFamily="34" charset="0"/>
              </a:rPr>
              <a:t>prioritaires !</a:t>
            </a:r>
            <a:r>
              <a:rPr lang="fr-FR" sz="1400" b="1" kern="0" dirty="0">
                <a:solidFill>
                  <a:schemeClr val="accent4">
                    <a:lumMod val="50000"/>
                  </a:schemeClr>
                </a:solidFill>
                <a:effectLst/>
                <a:latin typeface="Trebuchet MS" pitchFamily="34" charset="0"/>
              </a:rPr>
              <a:t>  </a:t>
            </a:r>
            <a:r>
              <a:rPr lang="fr-FR" sz="1400" b="1" u="sng" kern="0" dirty="0">
                <a:solidFill>
                  <a:schemeClr val="accent4">
                    <a:lumMod val="10000"/>
                  </a:schemeClr>
                </a:solidFill>
                <a:effectLst/>
                <a:latin typeface="Trebuchet MS" pitchFamily="34" charset="0"/>
              </a:rPr>
              <a:t>Il est de votre responsabilité de les prendre en compte</a:t>
            </a:r>
          </a:p>
          <a:p>
            <a:pPr eaLnBrk="1" hangingPunct="1">
              <a:lnSpc>
                <a:spcPct val="80000"/>
              </a:lnSpc>
              <a:buFontTx/>
              <a:buNone/>
              <a:defRPr/>
            </a:pPr>
            <a:endParaRPr lang="fr-FR" sz="1400" b="1" kern="0" dirty="0">
              <a:solidFill>
                <a:srgbClr val="FF0000"/>
              </a:solidFill>
              <a:effectLst/>
              <a:latin typeface="Trebuchet MS" pitchFamily="34" charset="0"/>
            </a:endParaRPr>
          </a:p>
          <a:p>
            <a:pPr eaLnBrk="1" hangingPunct="1">
              <a:lnSpc>
                <a:spcPct val="80000"/>
              </a:lnSpc>
              <a:buClr>
                <a:schemeClr val="bg1"/>
              </a:buClr>
              <a:buFont typeface="Wingdings" pitchFamily="2" charset="2"/>
              <a:buChar char="Ø"/>
              <a:defRPr/>
            </a:pPr>
            <a:r>
              <a:rPr lang="fr-FR" sz="1800" b="1" kern="0" dirty="0">
                <a:solidFill>
                  <a:schemeClr val="bg1"/>
                </a:solidFill>
                <a:effectLst/>
                <a:latin typeface="Trebuchet MS" pitchFamily="34" charset="0"/>
              </a:rPr>
              <a:t>INFORMATIONS IMPORTANTES AFFICHEES AU DOS DE LA PORTE DE VOTRE LOGEMENT</a:t>
            </a:r>
          </a:p>
          <a:p>
            <a:pPr eaLnBrk="1" hangingPunct="1">
              <a:lnSpc>
                <a:spcPct val="80000"/>
              </a:lnSpc>
              <a:buFontTx/>
              <a:buNone/>
              <a:defRPr/>
            </a:pPr>
            <a:endParaRPr lang="fr-FR" sz="1400" b="1" i="1" kern="0" dirty="0">
              <a:solidFill>
                <a:srgbClr val="FF0000"/>
              </a:solidFill>
              <a:latin typeface="Trebuchet MS" pitchFamily="34" charset="0"/>
            </a:endParaRPr>
          </a:p>
          <a:p>
            <a:pPr eaLnBrk="1" hangingPunct="1">
              <a:lnSpc>
                <a:spcPct val="80000"/>
              </a:lnSpc>
              <a:buFontTx/>
              <a:buNone/>
              <a:defRPr/>
            </a:pPr>
            <a:endParaRPr lang="fr-FR" sz="1400" b="1" i="1" kern="0" dirty="0">
              <a:solidFill>
                <a:srgbClr val="FF0000"/>
              </a:solidFill>
              <a:latin typeface="Trebuchet MS" pitchFamily="34" charset="0"/>
            </a:endParaRPr>
          </a:p>
        </p:txBody>
      </p:sp>
      <p:sp>
        <p:nvSpPr>
          <p:cNvPr id="6" name="Rectangle 8"/>
          <p:cNvSpPr>
            <a:spLocks noChangeArrowheads="1"/>
          </p:cNvSpPr>
          <p:nvPr/>
        </p:nvSpPr>
        <p:spPr bwMode="auto">
          <a:xfrm>
            <a:off x="316374" y="257154"/>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2- Informations pratiques</a:t>
            </a:r>
          </a:p>
        </p:txBody>
      </p:sp>
      <p:pic>
        <p:nvPicPr>
          <p:cNvPr id="7" name="Picture 3" descr="MAISEL"/>
          <p:cNvPicPr>
            <a:picLocks noChangeAspect="1" noChangeArrowheads="1"/>
          </p:cNvPicPr>
          <p:nvPr/>
        </p:nvPicPr>
        <p:blipFill>
          <a:blip r:embed="rId4" cstate="print"/>
          <a:stretch>
            <a:fillRect/>
          </a:stretch>
        </p:blipFill>
        <p:spPr bwMode="auto">
          <a:xfrm>
            <a:off x="9820887" y="257051"/>
            <a:ext cx="2168778" cy="913397"/>
          </a:xfrm>
          <a:prstGeom prst="rect">
            <a:avLst/>
          </a:prstGeom>
          <a:noFill/>
          <a:ln w="9525">
            <a:noFill/>
            <a:miter lim="800000"/>
            <a:headEnd/>
            <a:tailEnd/>
          </a:ln>
        </p:spPr>
      </p:pic>
    </p:spTree>
    <p:extLst>
      <p:ext uri="{BB962C8B-B14F-4D97-AF65-F5344CB8AC3E}">
        <p14:creationId xmlns:p14="http://schemas.microsoft.com/office/powerpoint/2010/main" val="413147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2">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2">
                                            <p:txEl>
                                              <p:pRg st="7" end="7"/>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2">
                                            <p:txEl>
                                              <p:pRg st="8" end="8"/>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2">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2">
                                            <p:txEl>
                                              <p:pRg st="11" end="1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2">
                                            <p:txEl>
                                              <p:pRg st="13" end="13"/>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2">
                                            <p:txEl>
                                              <p:pRg st="14" end="14"/>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2">
                                            <p:txEl>
                                              <p:pRg st="16" end="16"/>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2">
                                            <p:txEl>
                                              <p:pRg st="18" end="18"/>
                                            </p:txEl>
                                          </p:spTgt>
                                        </p:tgtEl>
                                        <p:attrNameLst>
                                          <p:attrName>style.visibility</p:attrName>
                                        </p:attrNameLst>
                                      </p:cBhvr>
                                      <p:to>
                                        <p:strVal val="visible"/>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6"/>
                                        </p:tgtEl>
                                        <p:attrNameLst>
                                          <p:attrName>style.visibility</p:attrName>
                                        </p:attrNameLst>
                                      </p:cBhvr>
                                      <p:to>
                                        <p:strVal val="visible"/>
                                      </p:to>
                                    </p:set>
                                    <p:anim calcmode="discrete" valueType="clr">
                                      <p:cBhvr override="childStyle">
                                        <p:cTn id="4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gtEl>
                                        <p:attrNameLst>
                                          <p:attrName>fillcolor</p:attrName>
                                        </p:attrNameLst>
                                      </p:cBhvr>
                                      <p:tavLst>
                                        <p:tav tm="0">
                                          <p:val>
                                            <p:clrVal>
                                              <a:schemeClr val="accent2"/>
                                            </p:clrVal>
                                          </p:val>
                                        </p:tav>
                                        <p:tav tm="50000">
                                          <p:val>
                                            <p:clrVal>
                                              <a:schemeClr val="hlink"/>
                                            </p:clrVal>
                                          </p:val>
                                        </p:tav>
                                      </p:tavLst>
                                    </p:anim>
                                    <p:set>
                                      <p:cBhvr>
                                        <p:cTn id="4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2695075" y="1556083"/>
            <a:ext cx="9245284" cy="51839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buFontTx/>
              <a:buNone/>
              <a:defRPr/>
            </a:pPr>
            <a:r>
              <a:rPr lang="fr-FR" sz="900" kern="0" dirty="0"/>
              <a:t>	</a:t>
            </a:r>
          </a:p>
          <a:p>
            <a:pPr eaLnBrk="1" hangingPunct="1">
              <a:lnSpc>
                <a:spcPct val="80000"/>
              </a:lnSpc>
              <a:buClr>
                <a:srgbClr val="FF0000"/>
              </a:buClr>
              <a:buFont typeface="Wingdings" pitchFamily="2" charset="2"/>
              <a:buChar char="Ø"/>
              <a:defRPr/>
            </a:pPr>
            <a:r>
              <a:rPr lang="fr-FR" sz="1800" b="1" kern="0" dirty="0">
                <a:solidFill>
                  <a:srgbClr val="FF0000"/>
                </a:solidFill>
                <a:effectLst/>
                <a:latin typeface="Trebuchet MS" pitchFamily="34" charset="0"/>
              </a:rPr>
              <a:t>URGENCES :</a:t>
            </a:r>
            <a:r>
              <a:rPr lang="fr-FR" sz="1800" b="1" kern="0" dirty="0">
                <a:solidFill>
                  <a:schemeClr val="bg2">
                    <a:lumMod val="60000"/>
                    <a:lumOff val="40000"/>
                  </a:schemeClr>
                </a:solidFill>
                <a:effectLst/>
                <a:latin typeface="Trebuchet MS" pitchFamily="34" charset="0"/>
              </a:rPr>
              <a:t>	</a:t>
            </a:r>
            <a:r>
              <a:rPr lang="fr-FR" sz="1800" b="1" kern="0" dirty="0">
                <a:solidFill>
                  <a:schemeClr val="accent4">
                    <a:lumMod val="25000"/>
                  </a:schemeClr>
                </a:solidFill>
                <a:effectLst/>
                <a:latin typeface="Trebuchet MS" pitchFamily="34" charset="0"/>
              </a:rPr>
              <a:t>En cas de mise en danger des biens et des personnes</a:t>
            </a:r>
            <a:r>
              <a:rPr lang="fr-FR" sz="1800" i="1" kern="0" dirty="0">
                <a:solidFill>
                  <a:schemeClr val="accent4">
                    <a:lumMod val="25000"/>
                  </a:schemeClr>
                </a:solidFill>
                <a:effectLst/>
                <a:latin typeface="Trebuchet MS" pitchFamily="34" charset="0"/>
              </a:rPr>
              <a:t> </a:t>
            </a:r>
          </a:p>
          <a:p>
            <a:pPr eaLnBrk="1" hangingPunct="1">
              <a:lnSpc>
                <a:spcPct val="80000"/>
              </a:lnSpc>
              <a:buClr>
                <a:schemeClr val="bg2">
                  <a:lumMod val="60000"/>
                  <a:lumOff val="40000"/>
                </a:schemeClr>
              </a:buClr>
              <a:buFontTx/>
              <a:buNone/>
              <a:defRPr/>
            </a:pPr>
            <a:r>
              <a:rPr lang="fr-FR" sz="1800" i="1" kern="0" dirty="0">
                <a:solidFill>
                  <a:schemeClr val="accent4">
                    <a:lumMod val="50000"/>
                  </a:schemeClr>
                </a:solidFill>
                <a:effectLst/>
                <a:latin typeface="Trebuchet MS" pitchFamily="34" charset="0"/>
              </a:rPr>
              <a:t>			</a:t>
            </a:r>
            <a:r>
              <a:rPr lang="fr-FR" sz="1800" i="1" kern="0" dirty="0">
                <a:solidFill>
                  <a:schemeClr val="accent4">
                    <a:lumMod val="10000"/>
                  </a:schemeClr>
                </a:solidFill>
                <a:effectLst/>
                <a:latin typeface="Trebuchet MS" pitchFamily="34" charset="0"/>
              </a:rPr>
              <a:t>(fuite d’eau, départ de feu, atteinte à la sécurité…)</a:t>
            </a:r>
            <a:endParaRPr lang="fr-FR" sz="1800" b="1" kern="0" dirty="0">
              <a:solidFill>
                <a:schemeClr val="accent4">
                  <a:lumMod val="10000"/>
                </a:schemeClr>
              </a:solidFill>
              <a:effectLst/>
              <a:latin typeface="Trebuchet MS" pitchFamily="34" charset="0"/>
            </a:endParaRPr>
          </a:p>
          <a:p>
            <a:pPr eaLnBrk="1" hangingPunct="1">
              <a:lnSpc>
                <a:spcPct val="80000"/>
              </a:lnSpc>
              <a:buClr>
                <a:schemeClr val="bg2">
                  <a:lumMod val="60000"/>
                  <a:lumOff val="40000"/>
                </a:schemeClr>
              </a:buClr>
              <a:buFontTx/>
              <a:buNone/>
              <a:defRPr/>
            </a:pPr>
            <a:endParaRPr lang="fr-FR" sz="1800" b="1" u="sng" kern="0" dirty="0">
              <a:solidFill>
                <a:schemeClr val="bg2">
                  <a:lumMod val="60000"/>
                  <a:lumOff val="40000"/>
                </a:schemeClr>
              </a:solidFill>
              <a:effectLst/>
              <a:latin typeface="Trebuchet MS" pitchFamily="34" charset="0"/>
            </a:endParaRPr>
          </a:p>
          <a:p>
            <a:pPr eaLnBrk="1" hangingPunct="1">
              <a:lnSpc>
                <a:spcPct val="80000"/>
              </a:lnSpc>
              <a:buClr>
                <a:schemeClr val="bg2">
                  <a:lumMod val="60000"/>
                  <a:lumOff val="40000"/>
                </a:schemeClr>
              </a:buClr>
              <a:buFontTx/>
              <a:buNone/>
              <a:defRPr/>
            </a:pPr>
            <a:r>
              <a:rPr lang="fr-FR" sz="1800" b="1" kern="0" dirty="0">
                <a:solidFill>
                  <a:srgbClr val="FF0000"/>
                </a:solidFill>
                <a:effectLst/>
                <a:latin typeface="Trebuchet MS" pitchFamily="34" charset="0"/>
              </a:rPr>
              <a:t>			=&gt; Téléphoner au 01 60 76 40 71 </a:t>
            </a:r>
            <a:r>
              <a:rPr lang="fr-FR" sz="1800" b="1" kern="0" dirty="0">
                <a:solidFill>
                  <a:schemeClr val="accent4">
                    <a:lumMod val="25000"/>
                  </a:schemeClr>
                </a:solidFill>
                <a:effectLst/>
                <a:latin typeface="Trebuchet MS" pitchFamily="34" charset="0"/>
              </a:rPr>
              <a:t>(Astreinte </a:t>
            </a:r>
            <a:r>
              <a:rPr lang="fr-FR" sz="1800" b="1" kern="0" dirty="0" smtClean="0">
                <a:solidFill>
                  <a:schemeClr val="accent4">
                    <a:lumMod val="25000"/>
                  </a:schemeClr>
                </a:solidFill>
                <a:effectLst/>
                <a:latin typeface="Trebuchet MS" pitchFamily="34" charset="0"/>
              </a:rPr>
              <a:t>urgences </a:t>
            </a:r>
            <a:r>
              <a:rPr lang="fr-FR" sz="1800" b="1" kern="0" dirty="0">
                <a:solidFill>
                  <a:schemeClr val="accent4">
                    <a:lumMod val="25000"/>
                  </a:schemeClr>
                </a:solidFill>
                <a:effectLst/>
                <a:latin typeface="Trebuchet MS" pitchFamily="34" charset="0"/>
              </a:rPr>
              <a:t>24h/24)</a:t>
            </a:r>
          </a:p>
          <a:p>
            <a:pPr eaLnBrk="1" hangingPunct="1">
              <a:lnSpc>
                <a:spcPct val="80000"/>
              </a:lnSpc>
              <a:buClr>
                <a:schemeClr val="bg2">
                  <a:lumMod val="60000"/>
                  <a:lumOff val="40000"/>
                </a:schemeClr>
              </a:buClr>
              <a:buFontTx/>
              <a:buNone/>
              <a:defRPr/>
            </a:pPr>
            <a:endParaRPr lang="fr-FR" sz="1800" b="1" kern="0" dirty="0">
              <a:solidFill>
                <a:schemeClr val="accent4">
                  <a:lumMod val="50000"/>
                </a:schemeClr>
              </a:solidFill>
              <a:effectLst/>
              <a:latin typeface="Trebuchet MS" pitchFamily="34" charset="0"/>
            </a:endParaRPr>
          </a:p>
          <a:p>
            <a:pPr eaLnBrk="1" hangingPunct="1">
              <a:lnSpc>
                <a:spcPct val="80000"/>
              </a:lnSpc>
              <a:buClr>
                <a:schemeClr val="bg2">
                  <a:lumMod val="60000"/>
                  <a:lumOff val="40000"/>
                </a:schemeClr>
              </a:buClr>
              <a:buFontTx/>
              <a:buNone/>
              <a:defRPr/>
            </a:pPr>
            <a:r>
              <a:rPr lang="fr-FR" sz="1800" kern="0" dirty="0">
                <a:solidFill>
                  <a:schemeClr val="accent4">
                    <a:lumMod val="50000"/>
                  </a:schemeClr>
                </a:solidFill>
                <a:effectLst/>
                <a:latin typeface="Trebuchet MS" pitchFamily="34" charset="0"/>
              </a:rPr>
              <a:t>	</a:t>
            </a:r>
            <a:r>
              <a:rPr lang="fr-FR" sz="1800" b="1" kern="0" dirty="0">
                <a:solidFill>
                  <a:schemeClr val="hlink"/>
                </a:solidFill>
                <a:effectLst/>
                <a:latin typeface="Trebuchet MS" pitchFamily="34" charset="0"/>
              </a:rPr>
              <a:t>			</a:t>
            </a:r>
            <a:r>
              <a:rPr lang="fr-FR" sz="1800" b="1" i="1" kern="0" dirty="0">
                <a:solidFill>
                  <a:schemeClr val="hlink"/>
                </a:solidFill>
                <a:effectLst/>
                <a:latin typeface="Trebuchet MS" pitchFamily="34" charset="0"/>
              </a:rPr>
              <a:t>		</a:t>
            </a:r>
            <a:endParaRPr lang="fr-FR" sz="1800" b="1" i="1" kern="0" dirty="0">
              <a:solidFill>
                <a:srgbClr val="FF0000"/>
              </a:solidFill>
              <a:effectLst/>
              <a:latin typeface="Trebuchet MS" pitchFamily="34" charset="0"/>
            </a:endParaRPr>
          </a:p>
          <a:p>
            <a:pPr eaLnBrk="1" hangingPunct="1">
              <a:lnSpc>
                <a:spcPct val="80000"/>
              </a:lnSpc>
              <a:buFontTx/>
              <a:buNone/>
              <a:defRPr/>
            </a:pPr>
            <a:r>
              <a:rPr lang="fr-FR" sz="1800" b="1" kern="0" dirty="0">
                <a:effectLst/>
                <a:latin typeface="Trebuchet MS" pitchFamily="34" charset="0"/>
              </a:rPr>
              <a:t>		            		           </a:t>
            </a:r>
            <a:r>
              <a:rPr lang="fr-FR" sz="1800" b="1" i="1" u="sng" kern="0" dirty="0">
                <a:solidFill>
                  <a:srgbClr val="FF0000"/>
                </a:solidFill>
                <a:effectLst/>
                <a:latin typeface="Trebuchet MS" pitchFamily="34" charset="0"/>
              </a:rPr>
              <a:t>Il n’y a pas de gardien à la </a:t>
            </a:r>
            <a:r>
              <a:rPr lang="fr-FR" sz="1800" b="1" i="1" u="sng" kern="0" dirty="0" err="1">
                <a:solidFill>
                  <a:srgbClr val="FF0000"/>
                </a:solidFill>
                <a:effectLst/>
                <a:latin typeface="Trebuchet MS" pitchFamily="34" charset="0"/>
              </a:rPr>
              <a:t>Maisel</a:t>
            </a:r>
            <a:endParaRPr lang="fr-FR" sz="1800" b="1" u="sng" kern="0" dirty="0">
              <a:solidFill>
                <a:srgbClr val="FF0000"/>
              </a:solidFill>
              <a:effectLst/>
              <a:latin typeface="Trebuchet MS" pitchFamily="34" charset="0"/>
            </a:endParaRPr>
          </a:p>
          <a:p>
            <a:pPr eaLnBrk="1" hangingPunct="1">
              <a:lnSpc>
                <a:spcPct val="80000"/>
              </a:lnSpc>
              <a:buFontTx/>
              <a:buNone/>
              <a:defRPr/>
            </a:pPr>
            <a:endParaRPr lang="fr-FR" sz="1800" b="1" kern="0" dirty="0">
              <a:solidFill>
                <a:schemeClr val="hlink"/>
              </a:solidFill>
              <a:effectLst/>
              <a:latin typeface="Trebuchet MS" pitchFamily="34" charset="0"/>
            </a:endParaRPr>
          </a:p>
          <a:p>
            <a:pPr eaLnBrk="1" hangingPunct="1">
              <a:lnSpc>
                <a:spcPct val="80000"/>
              </a:lnSpc>
              <a:buFontTx/>
              <a:buNone/>
              <a:defRPr/>
            </a:pPr>
            <a:r>
              <a:rPr lang="fr-FR" sz="1800" kern="0" dirty="0">
                <a:solidFill>
                  <a:srgbClr val="000000"/>
                </a:solidFill>
                <a:effectLst/>
                <a:latin typeface="Trebuchet MS" pitchFamily="34" charset="0"/>
              </a:rPr>
              <a:t>				          </a:t>
            </a:r>
            <a:r>
              <a:rPr lang="fr-FR" sz="1800" b="1" kern="0" dirty="0">
                <a:solidFill>
                  <a:srgbClr val="000000"/>
                </a:solidFill>
                <a:effectLst/>
                <a:latin typeface="Trebuchet MS" pitchFamily="34" charset="0"/>
              </a:rPr>
              <a:t>En cas de perte /oubli de clé ou de badge,</a:t>
            </a:r>
          </a:p>
          <a:p>
            <a:pPr eaLnBrk="1" hangingPunct="1">
              <a:lnSpc>
                <a:spcPct val="80000"/>
              </a:lnSpc>
              <a:buFontTx/>
              <a:buNone/>
              <a:defRPr/>
            </a:pPr>
            <a:r>
              <a:rPr lang="fr-FR" sz="1800" kern="0" dirty="0">
                <a:solidFill>
                  <a:srgbClr val="000000"/>
                </a:solidFill>
                <a:effectLst/>
                <a:latin typeface="Trebuchet MS" pitchFamily="34" charset="0"/>
              </a:rPr>
              <a:t> 				         </a:t>
            </a:r>
            <a:r>
              <a:rPr lang="fr-FR" sz="1800" b="1" i="1" kern="0" dirty="0">
                <a:solidFill>
                  <a:srgbClr val="FF0000"/>
                </a:solidFill>
                <a:effectLst/>
                <a:latin typeface="Trebuchet MS" pitchFamily="34" charset="0"/>
              </a:rPr>
              <a:t>PAS D’INTERVENTION APRES </a:t>
            </a:r>
            <a:r>
              <a:rPr lang="fr-FR" sz="1800" b="1" i="1" kern="0" dirty="0" smtClean="0">
                <a:solidFill>
                  <a:srgbClr val="FF0000"/>
                </a:solidFill>
                <a:effectLst/>
                <a:latin typeface="Trebuchet MS" pitchFamily="34" charset="0"/>
              </a:rPr>
              <a:t>22h</a:t>
            </a:r>
          </a:p>
          <a:p>
            <a:pPr eaLnBrk="1" hangingPunct="1">
              <a:lnSpc>
                <a:spcPct val="80000"/>
              </a:lnSpc>
              <a:buFontTx/>
              <a:buNone/>
              <a:defRPr/>
            </a:pPr>
            <a:r>
              <a:rPr lang="fr-FR" sz="1800" b="1" i="1" kern="0" dirty="0">
                <a:solidFill>
                  <a:srgbClr val="FF0000"/>
                </a:solidFill>
                <a:effectLst/>
                <a:latin typeface="Trebuchet MS" pitchFamily="34" charset="0"/>
              </a:rPr>
              <a:t>	</a:t>
            </a:r>
            <a:r>
              <a:rPr lang="fr-FR" sz="1800" b="1" i="1" kern="0" dirty="0" smtClean="0">
                <a:solidFill>
                  <a:srgbClr val="FF0000"/>
                </a:solidFill>
                <a:effectLst/>
                <a:latin typeface="Trebuchet MS" pitchFamily="34" charset="0"/>
              </a:rPr>
              <a:t>mais Contactez le technicien d’astreinte qui vous indiquera la marche à suivre</a:t>
            </a:r>
            <a:endParaRPr lang="fr-FR" sz="1800" b="1" i="1" kern="0" dirty="0">
              <a:solidFill>
                <a:srgbClr val="FF0000"/>
              </a:solidFill>
              <a:effectLst/>
              <a:latin typeface="Trebuchet MS" pitchFamily="34" charset="0"/>
            </a:endParaRPr>
          </a:p>
          <a:p>
            <a:pPr eaLnBrk="1" hangingPunct="1">
              <a:lnSpc>
                <a:spcPct val="80000"/>
              </a:lnSpc>
              <a:buFontTx/>
              <a:buNone/>
              <a:defRPr/>
            </a:pPr>
            <a:endParaRPr lang="fr-FR" sz="1800" b="1" kern="0" dirty="0">
              <a:solidFill>
                <a:schemeClr val="hlink"/>
              </a:solidFill>
              <a:effectLst/>
              <a:latin typeface="Trebuchet MS" pitchFamily="34" charset="0"/>
            </a:endParaRPr>
          </a:p>
          <a:p>
            <a:pPr eaLnBrk="1" hangingPunct="1">
              <a:lnSpc>
                <a:spcPct val="80000"/>
              </a:lnSpc>
              <a:buFontTx/>
              <a:buNone/>
              <a:defRPr/>
            </a:pPr>
            <a:endParaRPr lang="fr-FR" sz="1800" b="1" kern="0" dirty="0">
              <a:solidFill>
                <a:schemeClr val="hlink"/>
              </a:solidFill>
              <a:effectLst/>
              <a:latin typeface="Trebuchet MS" pitchFamily="34" charset="0"/>
            </a:endParaRPr>
          </a:p>
          <a:p>
            <a:pPr eaLnBrk="1" hangingPunct="1">
              <a:lnSpc>
                <a:spcPct val="80000"/>
              </a:lnSpc>
              <a:buClr>
                <a:srgbClr val="FF0000"/>
              </a:buClr>
              <a:buFont typeface="Wingdings" pitchFamily="2" charset="2"/>
              <a:buChar char="Ø"/>
              <a:defRPr/>
            </a:pPr>
            <a:r>
              <a:rPr lang="fr-FR" sz="1800" b="1" kern="0" dirty="0">
                <a:solidFill>
                  <a:schemeClr val="bg1">
                    <a:lumMod val="60000"/>
                    <a:lumOff val="40000"/>
                  </a:schemeClr>
                </a:solidFill>
                <a:effectLst/>
                <a:latin typeface="Trebuchet MS" pitchFamily="34" charset="0"/>
              </a:rPr>
              <a:t>PROBLEMES TECHNIQUES </a:t>
            </a:r>
            <a:r>
              <a:rPr lang="fr-FR" sz="1800" b="1" kern="0" dirty="0" smtClean="0">
                <a:solidFill>
                  <a:schemeClr val="bg1">
                    <a:lumMod val="60000"/>
                    <a:lumOff val="40000"/>
                  </a:schemeClr>
                </a:solidFill>
                <a:effectLst/>
                <a:latin typeface="Trebuchet MS" pitchFamily="34" charset="0"/>
              </a:rPr>
              <a:t>: lien sur </a:t>
            </a:r>
            <a:r>
              <a:rPr lang="fr-FR" sz="1800" b="1" kern="0" dirty="0" err="1" smtClean="0">
                <a:solidFill>
                  <a:schemeClr val="bg1">
                    <a:lumMod val="60000"/>
                    <a:lumOff val="40000"/>
                  </a:schemeClr>
                </a:solidFill>
                <a:effectLst/>
                <a:latin typeface="Trebuchet MS" pitchFamily="34" charset="0"/>
              </a:rPr>
              <a:t>app</a:t>
            </a:r>
            <a:r>
              <a:rPr lang="fr-FR" sz="1800" b="1" kern="0" dirty="0">
                <a:solidFill>
                  <a:schemeClr val="bg1">
                    <a:lumMod val="60000"/>
                    <a:lumOff val="40000"/>
                  </a:schemeClr>
                </a:solidFill>
                <a:effectLst/>
                <a:latin typeface="Trebuchet MS" pitchFamily="34" charset="0"/>
              </a:rPr>
              <a:t> : </a:t>
            </a:r>
            <a:r>
              <a:rPr lang="fr-FR" sz="1800" b="1" kern="0" dirty="0">
                <a:solidFill>
                  <a:schemeClr val="bg1">
                    <a:lumMod val="60000"/>
                    <a:lumOff val="40000"/>
                  </a:schemeClr>
                </a:solidFill>
                <a:effectLst/>
                <a:latin typeface="Trebuchet MS" pitchFamily="34" charset="0"/>
                <a:hlinkClick r:id="rId3"/>
              </a:rPr>
              <a:t>https://tickets-maisel.minet.net/#</a:t>
            </a:r>
            <a:r>
              <a:rPr lang="fr-FR" sz="1800" b="1" kern="0" dirty="0" smtClean="0">
                <a:solidFill>
                  <a:schemeClr val="bg1">
                    <a:lumMod val="60000"/>
                    <a:lumOff val="40000"/>
                  </a:schemeClr>
                </a:solidFill>
                <a:effectLst/>
                <a:latin typeface="Trebuchet MS" pitchFamily="34" charset="0"/>
                <a:hlinkClick r:id="rId3"/>
              </a:rPr>
              <a:t>login</a:t>
            </a:r>
            <a:endParaRPr lang="fr-FR" sz="1800" b="1" kern="0" dirty="0" smtClean="0">
              <a:solidFill>
                <a:schemeClr val="bg1">
                  <a:lumMod val="60000"/>
                  <a:lumOff val="40000"/>
                </a:schemeClr>
              </a:solidFill>
              <a:effectLst/>
              <a:latin typeface="Trebuchet MS" pitchFamily="34" charset="0"/>
            </a:endParaRPr>
          </a:p>
          <a:p>
            <a:pPr eaLnBrk="1" hangingPunct="1">
              <a:lnSpc>
                <a:spcPct val="80000"/>
              </a:lnSpc>
              <a:buClr>
                <a:schemeClr val="bg2">
                  <a:lumMod val="60000"/>
                  <a:lumOff val="40000"/>
                </a:schemeClr>
              </a:buClr>
              <a:buFontTx/>
              <a:buNone/>
              <a:defRPr/>
            </a:pPr>
            <a:r>
              <a:rPr lang="fr-FR" sz="1800" b="1" kern="0" dirty="0">
                <a:effectLst/>
                <a:latin typeface="Trebuchet MS" pitchFamily="34" charset="0"/>
              </a:rPr>
              <a:t>				</a:t>
            </a:r>
          </a:p>
          <a:p>
            <a:pPr eaLnBrk="1" hangingPunct="1">
              <a:lnSpc>
                <a:spcPct val="80000"/>
              </a:lnSpc>
              <a:buFontTx/>
              <a:buNone/>
              <a:defRPr/>
            </a:pPr>
            <a:r>
              <a:rPr lang="fr-FR" sz="1800" b="1" kern="0" dirty="0">
                <a:solidFill>
                  <a:schemeClr val="accent4">
                    <a:lumMod val="50000"/>
                  </a:schemeClr>
                </a:solidFill>
                <a:effectLst/>
                <a:latin typeface="Trebuchet MS" pitchFamily="34" charset="0"/>
              </a:rPr>
              <a:t>	</a:t>
            </a:r>
            <a:r>
              <a:rPr lang="fr-FR" sz="1800" kern="0" dirty="0">
                <a:solidFill>
                  <a:schemeClr val="accent4">
                    <a:lumMod val="50000"/>
                  </a:schemeClr>
                </a:solidFill>
                <a:effectLst/>
                <a:latin typeface="Trebuchet MS" pitchFamily="34" charset="0"/>
              </a:rPr>
              <a:t> 		</a:t>
            </a:r>
            <a:r>
              <a:rPr lang="fr-FR" sz="1800" b="1" kern="0" dirty="0">
                <a:solidFill>
                  <a:schemeClr val="accent4">
                    <a:lumMod val="25000"/>
                  </a:schemeClr>
                </a:solidFill>
                <a:effectLst/>
                <a:latin typeface="Trebuchet MS" pitchFamily="34" charset="0"/>
              </a:rPr>
              <a:t>Permanence au bureau de l’équipe technique de 17h30 à 20h00</a:t>
            </a:r>
          </a:p>
          <a:p>
            <a:pPr eaLnBrk="1" hangingPunct="1">
              <a:lnSpc>
                <a:spcPct val="80000"/>
              </a:lnSpc>
              <a:buFontTx/>
              <a:buNone/>
              <a:defRPr/>
            </a:pPr>
            <a:endParaRPr lang="fr-FR" sz="1200" b="1" kern="0" dirty="0">
              <a:solidFill>
                <a:schemeClr val="accent4">
                  <a:lumMod val="50000"/>
                </a:schemeClr>
              </a:solidFill>
              <a:effectLst/>
              <a:latin typeface="Trebuchet MS" pitchFamily="34" charset="0"/>
            </a:endParaRPr>
          </a:p>
          <a:p>
            <a:pPr eaLnBrk="1" hangingPunct="1">
              <a:lnSpc>
                <a:spcPct val="80000"/>
              </a:lnSpc>
              <a:buFontTx/>
              <a:buNone/>
              <a:defRPr/>
            </a:pPr>
            <a:endParaRPr lang="fr-FR" sz="1400" b="1" i="1" kern="0" dirty="0">
              <a:solidFill>
                <a:srgbClr val="FF0000"/>
              </a:solidFill>
              <a:latin typeface="Trebuchet MS" pitchFamily="34" charset="0"/>
            </a:endParaRPr>
          </a:p>
          <a:p>
            <a:pPr eaLnBrk="1" hangingPunct="1">
              <a:lnSpc>
                <a:spcPct val="80000"/>
              </a:lnSpc>
              <a:buFontTx/>
              <a:buNone/>
              <a:defRPr/>
            </a:pPr>
            <a:r>
              <a:rPr lang="fr-FR" sz="1400" b="1" i="1" kern="0" dirty="0">
                <a:solidFill>
                  <a:srgbClr val="FF0000"/>
                </a:solidFill>
                <a:latin typeface="Trebuchet MS" pitchFamily="34" charset="0"/>
              </a:rPr>
              <a:t>		</a:t>
            </a:r>
          </a:p>
        </p:txBody>
      </p:sp>
      <p:pic>
        <p:nvPicPr>
          <p:cNvPr id="6" name="Picture 2" descr="C:\Users\beaulieu\Pictures\Gifs_&amp;_Pictos\danger.bmp"/>
          <p:cNvPicPr>
            <a:picLocks noChangeAspect="1" noChangeArrowheads="1"/>
          </p:cNvPicPr>
          <p:nvPr/>
        </p:nvPicPr>
        <p:blipFill>
          <a:blip r:embed="rId4" cstate="print"/>
          <a:stretch>
            <a:fillRect/>
          </a:stretch>
        </p:blipFill>
        <p:spPr bwMode="auto">
          <a:xfrm>
            <a:off x="4485075" y="3366577"/>
            <a:ext cx="920028" cy="808509"/>
          </a:xfrm>
          <a:prstGeom prst="rect">
            <a:avLst/>
          </a:prstGeom>
          <a:noFill/>
        </p:spPr>
      </p:pic>
      <p:sp>
        <p:nvSpPr>
          <p:cNvPr id="9" name="Rectangle 8"/>
          <p:cNvSpPr>
            <a:spLocks noChangeArrowheads="1"/>
          </p:cNvSpPr>
          <p:nvPr/>
        </p:nvSpPr>
        <p:spPr bwMode="auto">
          <a:xfrm>
            <a:off x="332416" y="257154"/>
            <a:ext cx="7320559" cy="1036638"/>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anchor="ctr"/>
          <a:lstStyle/>
          <a:p>
            <a:pPr>
              <a:defRPr/>
            </a:pPr>
            <a:r>
              <a:rPr lang="fr-FR" sz="4400" dirty="0">
                <a:solidFill>
                  <a:schemeClr val="bg1">
                    <a:lumMod val="75000"/>
                  </a:schemeClr>
                </a:solidFill>
                <a:effectLst>
                  <a:outerShdw blurRad="38100" dist="38100" dir="2700000" algn="tl">
                    <a:srgbClr val="000000"/>
                  </a:outerShdw>
                </a:effectLst>
                <a:latin typeface="Bookman Old Style" panose="02050604050505020204" pitchFamily="18" charset="0"/>
              </a:rPr>
              <a:t>2- Informations pratiques</a:t>
            </a:r>
          </a:p>
        </p:txBody>
      </p:sp>
      <p:pic>
        <p:nvPicPr>
          <p:cNvPr id="8" name="Picture 3" descr="MAISEL"/>
          <p:cNvPicPr>
            <a:picLocks noChangeAspect="1" noChangeArrowheads="1"/>
          </p:cNvPicPr>
          <p:nvPr/>
        </p:nvPicPr>
        <p:blipFill>
          <a:blip r:embed="rId5" cstate="print"/>
          <a:stretch>
            <a:fillRect/>
          </a:stretch>
        </p:blipFill>
        <p:spPr bwMode="auto">
          <a:xfrm>
            <a:off x="9820887" y="257051"/>
            <a:ext cx="2168778" cy="913397"/>
          </a:xfrm>
          <a:prstGeom prst="rect">
            <a:avLst/>
          </a:prstGeom>
          <a:noFill/>
          <a:ln w="9525">
            <a:noFill/>
            <a:miter lim="800000"/>
            <a:headEnd/>
            <a:tailEnd/>
          </a:ln>
        </p:spPr>
      </p:pic>
    </p:spTree>
    <p:extLst>
      <p:ext uri="{BB962C8B-B14F-4D97-AF65-F5344CB8AC3E}">
        <p14:creationId xmlns:p14="http://schemas.microsoft.com/office/powerpoint/2010/main" val="3551338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500"/>
                                        <p:tgtEl>
                                          <p:spTgt spid="5">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checkerboard(across)">
                                      <p:cBhvr>
                                        <p:cTn id="15" dur="500"/>
                                        <p:tgtEl>
                                          <p:spTgt spid="5">
                                            <p:txEl>
                                              <p:pRg st="4" end="4"/>
                                            </p:txEl>
                                          </p:spTgt>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childTnLst>
                          </p:cTn>
                        </p:par>
                        <p:par>
                          <p:cTn id="22" fill="hold">
                            <p:stCondLst>
                              <p:cond delay="1500"/>
                            </p:stCondLst>
                            <p:childTnLst>
                              <p:par>
                                <p:cTn id="23" presetID="5" presetClass="entr" presetSubtype="10" fill="hold" nodeType="after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checkerboard(across)">
                                      <p:cBhvr>
                                        <p:cTn id="25" dur="500"/>
                                        <p:tgtEl>
                                          <p:spTgt spid="5">
                                            <p:txEl>
                                              <p:pRg st="9" end="9"/>
                                            </p:txEl>
                                          </p:spTgt>
                                        </p:tgtEl>
                                      </p:cBhvr>
                                    </p:animEffect>
                                  </p:childTnLst>
                                </p:cTn>
                              </p:par>
                            </p:childTnLst>
                          </p:cTn>
                        </p:par>
                        <p:par>
                          <p:cTn id="26" fill="hold">
                            <p:stCondLst>
                              <p:cond delay="2000"/>
                            </p:stCondLst>
                            <p:childTnLst>
                              <p:par>
                                <p:cTn id="27" presetID="1" presetClass="entr" presetSubtype="0" fill="hold" nodeType="afterEffect">
                                  <p:stCondLst>
                                    <p:cond delay="0"/>
                                  </p:stCondLst>
                                  <p:endCondLst>
                                    <p:cond evt="onNext" delay="0">
                                      <p:tgtEl>
                                        <p:sldTgt/>
                                      </p:tgtEl>
                                    </p:cond>
                                  </p:end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endCondLst>
                                    <p:cond evt="onNext" delay="0">
                                      <p:tgtEl>
                                        <p:sldTgt/>
                                      </p:tgtEl>
                                    </p:cond>
                                  </p:endCondLst>
                                  <p:childTnLst>
                                    <p:set>
                                      <p:cBhvr>
                                        <p:cTn id="31" dur="1" fill="hold">
                                          <p:stCondLst>
                                            <p:cond delay="0"/>
                                          </p:stCondLst>
                                        </p:cTn>
                                        <p:tgtEl>
                                          <p:spTgt spid="5">
                                            <p:txEl>
                                              <p:pRg st="11" end="11"/>
                                            </p:txEl>
                                          </p:spTgt>
                                        </p:tgtEl>
                                        <p:attrNameLst>
                                          <p:attrName>style.visibility</p:attrName>
                                        </p:attrNameLst>
                                      </p:cBhvr>
                                      <p:to>
                                        <p:strVal val="visible"/>
                                      </p:to>
                                    </p:set>
                                  </p:childTnLst>
                                </p:cTn>
                              </p:par>
                            </p:childTnLst>
                          </p:cTn>
                        </p:par>
                        <p:par>
                          <p:cTn id="32" fill="hold">
                            <p:stCondLst>
                              <p:cond delay="2000"/>
                            </p:stCondLst>
                            <p:childTnLst>
                              <p:par>
                                <p:cTn id="33" presetID="3" presetClass="entr" presetSubtype="10" fill="hold" nodeType="after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animEffect transition="in" filter="blinds(horizontal)">
                                      <p:cBhvr>
                                        <p:cTn id="35" dur="500"/>
                                        <p:tgtEl>
                                          <p:spTgt spid="5">
                                            <p:txEl>
                                              <p:pRg st="14" end="14"/>
                                            </p:txEl>
                                          </p:spTgt>
                                        </p:tgtEl>
                                      </p:cBhvr>
                                    </p:animEffect>
                                  </p:childTnLst>
                                </p:cTn>
                              </p:par>
                            </p:childTnLst>
                          </p:cTn>
                        </p:par>
                        <p:par>
                          <p:cTn id="36" fill="hold">
                            <p:stCondLst>
                              <p:cond delay="2500"/>
                            </p:stCondLst>
                            <p:childTnLst>
                              <p:par>
                                <p:cTn id="37" presetID="3" presetClass="entr" presetSubtype="10" fill="hold" nodeType="after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animEffect transition="in" filter="blinds(horizontal)">
                                      <p:cBhvr>
                                        <p:cTn id="39" dur="500"/>
                                        <p:tgtEl>
                                          <p:spTgt spid="5">
                                            <p:txEl>
                                              <p:pRg st="15" end="15"/>
                                            </p:txEl>
                                          </p:spTgt>
                                        </p:tgtEl>
                                      </p:cBhvr>
                                    </p:animEffect>
                                  </p:childTnLst>
                                </p:cTn>
                              </p:par>
                            </p:childTnLst>
                          </p:cTn>
                        </p:par>
                        <p:par>
                          <p:cTn id="40" fill="hold">
                            <p:stCondLst>
                              <p:cond delay="3000"/>
                            </p:stCondLst>
                            <p:childTnLst>
                              <p:par>
                                <p:cTn id="41" presetID="3" presetClass="entr" presetSubtype="10" fill="hold" nodeType="afterEffect">
                                  <p:stCondLst>
                                    <p:cond delay="0"/>
                                  </p:stCondLst>
                                  <p:childTnLst>
                                    <p:set>
                                      <p:cBhvr>
                                        <p:cTn id="42" dur="1" fill="hold">
                                          <p:stCondLst>
                                            <p:cond delay="0"/>
                                          </p:stCondLst>
                                        </p:cTn>
                                        <p:tgtEl>
                                          <p:spTgt spid="5">
                                            <p:txEl>
                                              <p:pRg st="16" end="16"/>
                                            </p:txEl>
                                          </p:spTgt>
                                        </p:tgtEl>
                                        <p:attrNameLst>
                                          <p:attrName>style.visibility</p:attrName>
                                        </p:attrNameLst>
                                      </p:cBhvr>
                                      <p:to>
                                        <p:strVal val="visible"/>
                                      </p:to>
                                    </p:set>
                                    <p:animEffect transition="in" filter="blinds(horizontal)">
                                      <p:cBhvr>
                                        <p:cTn id="43" dur="500"/>
                                        <p:tgtEl>
                                          <p:spTgt spid="5">
                                            <p:txEl>
                                              <p:pRg st="16" end="16"/>
                                            </p:txEl>
                                          </p:spTgt>
                                        </p:tgtEl>
                                      </p:cBhvr>
                                    </p:animEffect>
                                  </p:childTnLst>
                                </p:cTn>
                              </p:par>
                            </p:childTnLst>
                          </p:cTn>
                        </p:par>
                        <p:par>
                          <p:cTn id="44" fill="hold">
                            <p:stCondLst>
                              <p:cond delay="3500"/>
                            </p:stCondLst>
                            <p:childTnLst>
                              <p:par>
                                <p:cTn id="45" presetID="35" presetClass="emph" presetSubtype="0" repeatCount="indefinite" fill="hold" nodeType="afterEffect">
                                  <p:stCondLst>
                                    <p:cond delay="0"/>
                                  </p:stCondLst>
                                  <p:endCondLst>
                                    <p:cond evt="onNext" delay="0">
                                      <p:tgtEl>
                                        <p:sldTgt/>
                                      </p:tgtEl>
                                    </p:cond>
                                  </p:endCondLst>
                                  <p:childTnLst>
                                    <p:anim calcmode="discrete" valueType="str">
                                      <p:cBhvr>
                                        <p:cTn id="46" dur="1000" fill="hold"/>
                                        <p:tgtEl>
                                          <p:spTgt spid="5">
                                            <p:txEl>
                                              <p:pRg st="10" end="10"/>
                                            </p:txEl>
                                          </p:spTgt>
                                        </p:tgtEl>
                                        <p:attrNameLst>
                                          <p:attrName>style.visibility</p:attrName>
                                        </p:attrNameLst>
                                      </p:cBhvr>
                                      <p:tavLst>
                                        <p:tav tm="0">
                                          <p:val>
                                            <p:strVal val="hidden"/>
                                          </p:val>
                                        </p:tav>
                                        <p:tav tm="50000">
                                          <p:val>
                                            <p:strVal val="visible"/>
                                          </p:val>
                                        </p:tav>
                                      </p:tavLst>
                                    </p:anim>
                                  </p:childTnLst>
                                </p:cTn>
                              </p:par>
                            </p:childTnLst>
                          </p:cTn>
                        </p:par>
                        <p:par>
                          <p:cTn id="47" fill="hold">
                            <p:stCondLst>
                              <p:cond delay="4500"/>
                            </p:stCondLst>
                            <p:childTnLst>
                              <p:par>
                                <p:cTn id="48" presetID="35" presetClass="emph" presetSubtype="0" repeatCount="indefinite" fill="hold" nodeType="afterEffect">
                                  <p:stCondLst>
                                    <p:cond delay="0"/>
                                  </p:stCondLst>
                                  <p:endCondLst>
                                    <p:cond evt="onNext" delay="0">
                                      <p:tgtEl>
                                        <p:sldTgt/>
                                      </p:tgtEl>
                                    </p:cond>
                                  </p:endCondLst>
                                  <p:childTnLst>
                                    <p:anim calcmode="discrete" valueType="str">
                                      <p:cBhvr>
                                        <p:cTn id="49" dur="1000" fill="hold"/>
                                        <p:tgtEl>
                                          <p:spTgt spid="5">
                                            <p:txEl>
                                              <p:pRg st="11" end="11"/>
                                            </p:txEl>
                                          </p:spTgt>
                                        </p:tgtEl>
                                        <p:attrNameLst>
                                          <p:attrName>style.visibility</p:attrName>
                                        </p:attrNameLst>
                                      </p:cBhvr>
                                      <p:tavLst>
                                        <p:tav tm="0">
                                          <p:val>
                                            <p:strVal val="hidden"/>
                                          </p:val>
                                        </p:tav>
                                        <p:tav tm="50000">
                                          <p:val>
                                            <p:strVal val="visible"/>
                                          </p:val>
                                        </p:tav>
                                      </p:tavLst>
                                    </p:anim>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9"/>
                                        </p:tgtEl>
                                        <p:attrNameLst>
                                          <p:attrName>style.visibility</p:attrName>
                                        </p:attrNameLst>
                                      </p:cBhvr>
                                      <p:to>
                                        <p:strVal val="visible"/>
                                      </p:to>
                                    </p:set>
                                    <p:anim calcmode="discrete" valueType="clr">
                                      <p:cBhvr override="childStyle">
                                        <p:cTn id="5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9"/>
                                        </p:tgtEl>
                                        <p:attrNameLst>
                                          <p:attrName>fillcolor</p:attrName>
                                        </p:attrNameLst>
                                      </p:cBhvr>
                                      <p:tavLst>
                                        <p:tav tm="0">
                                          <p:val>
                                            <p:clrVal>
                                              <a:schemeClr val="accent2"/>
                                            </p:clrVal>
                                          </p:val>
                                        </p:tav>
                                        <p:tav tm="50000">
                                          <p:val>
                                            <p:clrVal>
                                              <a:schemeClr val="hlink"/>
                                            </p:clrVal>
                                          </p:val>
                                        </p:tav>
                                      </p:tavLst>
                                    </p:anim>
                                    <p:set>
                                      <p:cBhvr>
                                        <p:cTn id="5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céan">
  <a:themeElements>
    <a:clrScheme name="Personnalisé 4">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010199"/>
      </a:hlink>
      <a:folHlink>
        <a:srgbClr val="6699FF"/>
      </a:folHlink>
    </a:clrScheme>
    <a:fontScheme name="Océ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88</TotalTime>
  <Words>4194</Words>
  <Application>Microsoft Office PowerPoint</Application>
  <PresentationFormat>Grand écran</PresentationFormat>
  <Paragraphs>417</Paragraphs>
  <Slides>25</Slides>
  <Notes>19</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Batang</vt:lpstr>
      <vt:lpstr>Bookman Old Style</vt:lpstr>
      <vt:lpstr>Calibri</vt:lpstr>
      <vt:lpstr>Tahoma</vt:lpstr>
      <vt:lpstr>Trebuchet MS</vt:lpstr>
      <vt:lpstr>Wingdings</vt:lpstr>
      <vt:lpstr>Océan</vt:lpstr>
      <vt:lpstr>Conception personnalisée</vt:lpstr>
      <vt:lpstr>Présentation PowerPoint</vt:lpstr>
      <vt:lpstr>PLAN de PRESENTATION </vt:lpstr>
      <vt:lpstr>STATUT &amp; MISSIONS</vt:lpstr>
      <vt:lpstr>Présentation PowerPoint</vt:lpstr>
      <vt:lpstr>Présentation PowerPoint</vt:lpstr>
      <vt:lpstr>Présentation PowerPoint</vt:lpstr>
      <vt:lpstr>Présentation PowerPoint</vt:lpstr>
      <vt:lpstr>Présentation PowerPoint</vt:lpstr>
      <vt:lpstr>Présentation PowerPoint</vt:lpstr>
      <vt:lpstr>SECURITE</vt:lpstr>
      <vt:lpstr>SECURITE</vt:lpstr>
      <vt:lpstr>SECURITE</vt:lpstr>
      <vt:lpstr>SECURITE</vt:lpstr>
      <vt:lpstr>SECURITE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GET/INT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Philippe Beaulieu</dc:creator>
  <cp:lastModifiedBy>Christine Gonzalez</cp:lastModifiedBy>
  <cp:revision>1136</cp:revision>
  <dcterms:created xsi:type="dcterms:W3CDTF">2005-08-23T12:58:53Z</dcterms:created>
  <dcterms:modified xsi:type="dcterms:W3CDTF">2024-09-06T07:12:47Z</dcterms:modified>
</cp:coreProperties>
</file>