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1" r:id="rId2"/>
  </p:sldMasterIdLst>
  <p:notesMasterIdLst>
    <p:notesMasterId r:id="rId15"/>
  </p:notesMasterIdLst>
  <p:sldIdLst>
    <p:sldId id="279" r:id="rId3"/>
    <p:sldId id="280" r:id="rId4"/>
    <p:sldId id="300" r:id="rId5"/>
    <p:sldId id="308" r:id="rId6"/>
    <p:sldId id="301" r:id="rId7"/>
    <p:sldId id="302" r:id="rId8"/>
    <p:sldId id="303" r:id="rId9"/>
    <p:sldId id="304" r:id="rId10"/>
    <p:sldId id="309" r:id="rId11"/>
    <p:sldId id="305" r:id="rId12"/>
    <p:sldId id="288" r:id="rId13"/>
    <p:sldId id="307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FFFFFF"/>
    <a:srgbClr val="FF0000"/>
    <a:srgbClr val="FFFF00"/>
    <a:srgbClr val="800000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836" autoAdjust="0"/>
  </p:normalViewPr>
  <p:slideViewPr>
    <p:cSldViewPr snapToGrid="0"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48DE2-7172-40AA-A76A-B3AB72ACBB7C}" type="datetimeFigureOut">
              <a:rPr lang="fr-FR" smtClean="0"/>
              <a:pPr/>
              <a:t>24/01/2024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D7B03-C26A-4F40-8460-2928370C81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7B03-C26A-4F40-8460-2928370C81D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7B03-C26A-4F40-8460-2928370C81D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J’aborde maintenant quelques points concernant la sécurité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badge est indispensable pour pénétrer dans les bâtiments de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Maisel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 laissez pas n’importe qui pénétrer en même temps que vous, il en va de votre sécurité et de celle des autres ! Ne prêtez pas votre badge, et à plus forte raison si votre logement est équipé d’une serrure électronique…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7B03-C26A-4F40-8460-2928370C81D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98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56DEFC-5C34-45E4-A62F-CA06237F1C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E196-0533-4F0A-8F08-5A8C2FD3B9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6A0B-3C38-4224-9351-004629CB28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87AE-3F0E-4AC3-B599-25D7B7C137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3AC7-1CE2-4BBB-9EE3-861C2A57D4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87B6-07AA-4CBD-ABDB-9DBD5C8FCF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B699-CBC4-4291-A4A4-BAB4A64372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CAFE-E6A7-40FF-91F6-BE7591F752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B8FA-943F-494F-B6E4-1428C219EC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AD2D-9916-41FD-9F70-5AC67D675D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3C65E-88A0-4AD6-A325-D180C74F71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8E83-BFC3-49CE-BE7A-8556B9C78D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7A8F-AAEC-4C11-8364-144F70EB9C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7F8FE-01A9-465C-9B3B-A5ACE3EC0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725B-BE03-4EC5-A647-19E2AC070E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4966-917E-44CC-A063-FA7C54C835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D1812-7BE9-47DD-A634-95BD45A03D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9A20-CA05-4D6E-BBD6-79931AC8B6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C0C8-67D5-47CF-A66D-948F527D4B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DAD4-3FA2-480C-9199-CA09A09634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0E6FB-C45D-4D74-99FB-749C8AA905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131B-CC8A-47C0-BF83-C72AD8AE12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37EE65E-4D22-415A-BA79-159B7F7BDB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B8EC25EE-BCF9-46A7-9DDF-BBD35D136D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isel.imtbs-tsp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85800" y="2209800"/>
            <a:ext cx="7772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fr-FR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INTRODUCTION</a:t>
            </a:r>
          </a:p>
          <a:p>
            <a:pPr algn="ctr">
              <a:defRPr/>
            </a:pPr>
            <a:r>
              <a:rPr lang="fr-FR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To</a:t>
            </a:r>
          </a:p>
          <a:p>
            <a:pPr algn="ctr">
              <a:defRPr/>
            </a:pPr>
            <a:r>
              <a:rPr lang="fr-FR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MAISEL </a:t>
            </a:r>
            <a:r>
              <a:rPr lang="fr-FR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SudParis</a:t>
            </a:r>
            <a:endParaRPr lang="fr-FR" sz="40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7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"/>
            <a:ext cx="9144000" cy="1762126"/>
          </a:xfrm>
          <a:prstGeom prst="rect">
            <a:avLst/>
          </a:prstGeom>
          <a:noFill/>
        </p:spPr>
      </p:pic>
      <p:pic>
        <p:nvPicPr>
          <p:cNvPr id="9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85642" y="4237463"/>
            <a:ext cx="4538544" cy="135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Yvon ESCOBAR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Batang" panose="020B0503020000020004" pitchFamily="18" charset="-127"/>
              </a:rPr>
              <a:t>Président de la MAISEL SudParis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fr-FR" sz="900" dirty="0">
              <a:solidFill>
                <a:schemeClr val="bg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Christine GONZALEZ</a:t>
            </a: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Directrice de la MAISEL SudParis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13363" y="5977645"/>
            <a:ext cx="3117273" cy="8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Magali</a:t>
            </a:r>
            <a:r>
              <a:rPr lang="fr-FR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LE PORHIEL,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Assistante</a:t>
            </a:r>
            <a:r>
              <a:rPr lang="fr-FR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de Gestion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6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boitier_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2735" y="1967483"/>
            <a:ext cx="2148840" cy="2131299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pic>
        <p:nvPicPr>
          <p:cNvPr id="12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"/>
            <a:ext cx="9144000" cy="1762126"/>
          </a:xfrm>
          <a:prstGeom prst="rect">
            <a:avLst/>
          </a:prstGeom>
          <a:noFill/>
        </p:spPr>
      </p:pic>
      <p:sp>
        <p:nvSpPr>
          <p:cNvPr id="1085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68312" y="2479675"/>
            <a:ext cx="8294687" cy="398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EXCEPT IN AN EMERGENCY EVACUATION :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fr-FR" sz="1800" b="1" u="sng" dirty="0" smtClean="0">
                <a:solidFill>
                  <a:srgbClr val="FF3300"/>
                </a:solidFill>
              </a:rPr>
              <a:t>NEVER</a:t>
            </a:r>
            <a:r>
              <a:rPr lang="fr-FR" sz="1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use the emergency control </a:t>
            </a:r>
            <a:r>
              <a:rPr lang="fr-FR" sz="1800" dirty="0" err="1" smtClean="0">
                <a:solidFill>
                  <a:schemeClr val="accent4">
                    <a:lumMod val="25000"/>
                  </a:schemeClr>
                </a:solidFill>
              </a:rPr>
              <a:t>devices</a:t>
            </a:r>
            <a:endParaRPr lang="fr-FR" sz="18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To </a:t>
            </a:r>
            <a:r>
              <a:rPr lang="fr-FR" sz="1800" dirty="0" err="1" smtClean="0">
                <a:solidFill>
                  <a:schemeClr val="accent4">
                    <a:lumMod val="25000"/>
                  </a:schemeClr>
                </a:solidFill>
              </a:rPr>
              <a:t>unlock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 the </a:t>
            </a:r>
            <a:r>
              <a:rPr lang="fr-FR" sz="1800" dirty="0" err="1" smtClean="0">
                <a:solidFill>
                  <a:schemeClr val="accent4">
                    <a:lumMod val="25000"/>
                  </a:schemeClr>
                </a:solidFill>
              </a:rPr>
              <a:t>access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4">
                    <a:lumMod val="25000"/>
                  </a:schemeClr>
                </a:solidFill>
              </a:rPr>
              <a:t>doors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 (green boxes)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b="1" dirty="0" smtClean="0">
                <a:solidFill>
                  <a:schemeClr val="hlink"/>
                </a:solidFill>
                <a:effectLst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sz="1800" b="1" u="sng" dirty="0" smtClean="0">
                <a:solidFill>
                  <a:srgbClr val="FF0000"/>
                </a:solidFill>
              </a:rPr>
              <a:t>ALWAYS USE YOUR MAISEL CARD !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 (or the </a:t>
            </a:r>
            <a:r>
              <a:rPr lang="fr-FR" sz="1800" dirty="0" err="1" smtClean="0">
                <a:solidFill>
                  <a:schemeClr val="accent4">
                    <a:lumMod val="25000"/>
                  </a:schemeClr>
                </a:solidFill>
              </a:rPr>
              <a:t>pushbutton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fr-FR" sz="1800" i="1" dirty="0" smtClean="0">
                <a:solidFill>
                  <a:schemeClr val="accent4">
                    <a:lumMod val="25000"/>
                  </a:schemeClr>
                </a:solidFill>
              </a:rPr>
              <a:t>-if </a:t>
            </a:r>
            <a:r>
              <a:rPr lang="fr-FR" sz="1800" i="1" dirty="0" err="1" smtClean="0">
                <a:solidFill>
                  <a:schemeClr val="accent4">
                    <a:lumMod val="25000"/>
                  </a:schemeClr>
                </a:solidFill>
              </a:rPr>
              <a:t>any</a:t>
            </a:r>
            <a:r>
              <a:rPr lang="fr-FR" sz="1800" i="1" dirty="0" smtClean="0">
                <a:solidFill>
                  <a:schemeClr val="accent4">
                    <a:lumMod val="25000"/>
                  </a:schemeClr>
                </a:solidFill>
              </a:rPr>
              <a:t>- 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to open the </a:t>
            </a:r>
            <a:r>
              <a:rPr lang="fr-FR" sz="1800" dirty="0" err="1" smtClean="0">
                <a:solidFill>
                  <a:schemeClr val="accent4">
                    <a:lumMod val="25000"/>
                  </a:schemeClr>
                </a:solidFill>
              </a:rPr>
              <a:t>door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 smtClean="0">
                <a:solidFill>
                  <a:schemeClr val="hlink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- </a:t>
            </a:r>
            <a:r>
              <a:rPr lang="fr-FR" sz="1800" b="1" dirty="0" smtClean="0">
                <a:solidFill>
                  <a:schemeClr val="accent4">
                    <a:lumMod val="25000"/>
                  </a:schemeClr>
                </a:solidFill>
              </a:rPr>
              <a:t>Do NOT USE</a:t>
            </a:r>
            <a:r>
              <a:rPr lang="fr-FR" sz="1800" dirty="0" smtClean="0">
                <a:solidFill>
                  <a:schemeClr val="accent4">
                    <a:lumMod val="25000"/>
                  </a:schemeClr>
                </a:solidFill>
              </a:rPr>
              <a:t> the emergency exits,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they</a:t>
            </a:r>
            <a:r>
              <a:rPr lang="fr-FR" sz="1800" b="1" u="sng" dirty="0" smtClean="0">
                <a:solidFill>
                  <a:srgbClr val="FF0000"/>
                </a:solidFill>
              </a:rPr>
              <a:t> must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be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always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closed</a:t>
            </a:r>
            <a:endParaRPr lang="fr-FR" sz="600" dirty="0" smtClean="0">
              <a:solidFill>
                <a:srgbClr val="FF0000"/>
              </a:solidFill>
            </a:endParaRP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1" y="1719263"/>
            <a:ext cx="3594100" cy="79216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SECURITY</a:t>
            </a: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7267575" y="2857500"/>
            <a:ext cx="1019175" cy="10096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7267575" y="2838450"/>
            <a:ext cx="1028700" cy="10001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3" descr="MAIS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eaulieu\Pictures\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1" y="2724151"/>
            <a:ext cx="657224" cy="657224"/>
          </a:xfrm>
          <a:prstGeom prst="rect">
            <a:avLst/>
          </a:prstGeom>
          <a:noFill/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19775" y="4290195"/>
            <a:ext cx="1600200" cy="1620628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050" y="4359720"/>
            <a:ext cx="2255838" cy="1443736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>
            <a:off x="3848100" y="4705349"/>
            <a:ext cx="1619250" cy="7905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8" name="Rectangle 4"/>
          <p:cNvSpPr>
            <a:spLocks noChangeArrowheads="1"/>
          </p:cNvSpPr>
          <p:nvPr/>
        </p:nvSpPr>
        <p:spPr bwMode="auto">
          <a:xfrm>
            <a:off x="177800" y="366713"/>
            <a:ext cx="6696075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3 - Life in the Maisel </a:t>
            </a:r>
            <a:endParaRPr lang="fr-FR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8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6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6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855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60"/>
                            </p:stCondLst>
                            <p:childTnLst>
                              <p:par>
                                <p:cTn id="4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684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/>
      <p:bldP spid="108560" grpId="0" animBg="1"/>
      <p:bldP spid="108560" grpId="1" animBg="1"/>
      <p:bldP spid="108561" grpId="0" animBg="1"/>
      <p:bldP spid="108561" grpId="1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62126"/>
          </a:xfrm>
          <a:prstGeom prst="rect">
            <a:avLst/>
          </a:prstGeom>
          <a:noFill/>
        </p:spPr>
      </p:pic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706563"/>
            <a:ext cx="7993063" cy="79216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SECURITY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6388" y="2600325"/>
            <a:ext cx="8448675" cy="3752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2D050"/>
              </a:buClr>
              <a:defRPr/>
            </a:pPr>
            <a:r>
              <a:rPr lang="fr-FR" sz="2000" dirty="0" smtClean="0">
                <a:solidFill>
                  <a:srgbClr val="92D050"/>
                </a:solidFill>
              </a:rPr>
              <a:t>Common </a:t>
            </a:r>
            <a:r>
              <a:rPr lang="fr-FR" sz="2000" dirty="0" err="1" smtClean="0">
                <a:solidFill>
                  <a:srgbClr val="92D050"/>
                </a:solidFill>
              </a:rPr>
              <a:t>sense</a:t>
            </a:r>
            <a:r>
              <a:rPr lang="fr-FR" sz="2000" dirty="0" smtClean="0">
                <a:solidFill>
                  <a:srgbClr val="92D050"/>
                </a:solidFill>
              </a:rPr>
              <a:t> </a:t>
            </a:r>
            <a:r>
              <a:rPr lang="fr-FR" sz="2000" dirty="0" err="1" smtClean="0">
                <a:solidFill>
                  <a:srgbClr val="92D050"/>
                </a:solidFill>
              </a:rPr>
              <a:t>tips</a:t>
            </a:r>
            <a:r>
              <a:rPr lang="fr-FR" sz="2000" dirty="0" smtClean="0">
                <a:solidFill>
                  <a:srgbClr val="92D05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-"/>
              <a:defRPr/>
            </a:pP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Make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sure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that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your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room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door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is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always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locked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(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even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if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you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are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inside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     </a:t>
            </a:r>
            <a:r>
              <a:rPr lang="fr-FR" sz="1400" b="1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INSURANCE COMPANIES NEVER REIMBURSE IN CASE OF BURGLARIES WITHOUT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     BREAKING AND ENTERING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-	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Do not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allow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unknown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people to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get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in the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Maisel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buildings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with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you</a:t>
            </a:r>
            <a:endParaRPr lang="fr-FR" sz="1800" b="1" dirty="0">
              <a:solidFill>
                <a:schemeClr val="bg1"/>
              </a:solidFill>
              <a:effectLst/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-	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Should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you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suspect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any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strange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activity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or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behaviour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, call the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Maisel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technician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on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duty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immediatly</a:t>
            </a:r>
            <a:r>
              <a:rPr lang="fr-FR" sz="1800" b="1" dirty="0">
                <a:solidFill>
                  <a:schemeClr val="bg1"/>
                </a:solidFill>
                <a:effectLst/>
                <a:latin typeface="Trebuchet MS" pitchFamily="34" charset="0"/>
              </a:rPr>
              <a:t> (dial 01 60 76 40 71)</a:t>
            </a:r>
          </a:p>
        </p:txBody>
      </p:sp>
      <p:pic>
        <p:nvPicPr>
          <p:cNvPr id="11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Rectangle 4"/>
          <p:cNvSpPr>
            <a:spLocks noChangeArrowheads="1"/>
          </p:cNvSpPr>
          <p:nvPr/>
        </p:nvSpPr>
        <p:spPr bwMode="auto">
          <a:xfrm>
            <a:off x="177800" y="366713"/>
            <a:ext cx="6696075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3 - Life in the Maisel </a:t>
            </a:r>
            <a:endParaRPr lang="fr-FR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6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6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6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9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9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684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"/>
            <a:ext cx="9144000" cy="1762126"/>
          </a:xfrm>
          <a:prstGeom prst="rect">
            <a:avLst/>
          </a:prstGeom>
          <a:noFill/>
        </p:spPr>
      </p:pic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301625" y="1763713"/>
            <a:ext cx="7766050" cy="792162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ESSENTIAL RULES</a:t>
            </a:r>
            <a:endParaRPr lang="fr-FR" sz="40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250" y="2727326"/>
            <a:ext cx="8791575" cy="342582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i="1" dirty="0" smtClean="0">
                <a:solidFill>
                  <a:srgbClr val="92D050"/>
                </a:solidFill>
                <a:latin typeface="Trebuchet MS" pitchFamily="34" charset="0"/>
              </a:rPr>
              <a:t>	</a:t>
            </a:r>
            <a:endParaRPr lang="fr-FR" sz="1800" b="1" dirty="0" smtClean="0">
              <a:solidFill>
                <a:schemeClr val="accent4">
                  <a:lumMod val="25000"/>
                </a:schemeClr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-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Take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care of the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equipments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at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your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disposal</a:t>
            </a:r>
            <a:r>
              <a:rPr lang="fr-FR" sz="2000" i="1" dirty="0" smtClean="0">
                <a:solidFill>
                  <a:srgbClr val="FF0000"/>
                </a:solidFill>
                <a:effectLst/>
              </a:rPr>
              <a:t>		</a:t>
            </a:r>
            <a:r>
              <a:rPr lang="fr-FR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  <a:effectLst/>
              </a:rPr>
              <a:t>	</a:t>
            </a:r>
            <a:r>
              <a:rPr lang="fr-FR" sz="1800" b="1" dirty="0" smtClean="0">
                <a:solidFill>
                  <a:srgbClr val="FF0000"/>
                </a:solidFill>
                <a:effectLst/>
              </a:rPr>
              <a:t>- 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Clean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your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room !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	- Do not change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your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room arrangement 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(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furnishing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,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equipement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	- Do not use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forbidden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devices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(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refer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to the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Maisel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charter or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ask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the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technical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staff)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800" b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	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- No parties in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your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room ! 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(book a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common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room to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organize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a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private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event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)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800" b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	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- No squatters !... 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(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Maisel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rooms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and studios are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individual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)</a:t>
            </a:r>
            <a:endParaRPr lang="fr-FR" sz="1400" b="1" dirty="0" smtClean="0">
              <a:solidFill>
                <a:schemeClr val="accent4">
                  <a:lumMod val="25000"/>
                </a:schemeClr>
              </a:solidFill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800" b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	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- Do not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sublease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your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room 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(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strictly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forbidden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)</a:t>
            </a:r>
            <a:endParaRPr lang="fr-FR" sz="1400" b="1" i="1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b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	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- Respect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each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others’s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sleep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and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rebuchet MS" pitchFamily="34" charset="0"/>
              </a:rPr>
              <a:t>privacy</a:t>
            </a:r>
            <a:r>
              <a:rPr lang="fr-FR" sz="1800" b="1" dirty="0">
                <a:solidFill>
                  <a:srgbClr val="FF0000"/>
                </a:solidFill>
                <a:effectLst/>
                <a:latin typeface="Trebuchet MS" pitchFamily="34" charset="0"/>
              </a:rPr>
              <a:t> 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(no night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disturbance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!)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4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fr-FR" sz="1600" b="1" i="1" dirty="0" smtClean="0">
                <a:solidFill>
                  <a:srgbClr val="FF0000"/>
                </a:solidFill>
                <a:effectLst/>
              </a:rPr>
              <a:t>    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fr-FR" sz="1600" b="1" i="1" dirty="0" smtClean="0">
                <a:solidFill>
                  <a:srgbClr val="FF0000"/>
                </a:solidFill>
                <a:effectLst/>
              </a:rPr>
              <a:t>As a </a:t>
            </a:r>
            <a:r>
              <a:rPr lang="fr-FR" sz="1600" b="1" i="1" dirty="0" err="1" smtClean="0">
                <a:solidFill>
                  <a:srgbClr val="FF0000"/>
                </a:solidFill>
                <a:effectLst/>
              </a:rPr>
              <a:t>summary</a:t>
            </a:r>
            <a:r>
              <a:rPr lang="fr-FR" sz="1600" b="1" i="1" dirty="0" smtClean="0">
                <a:solidFill>
                  <a:srgbClr val="FF0000"/>
                </a:solidFill>
                <a:effectLst/>
              </a:rPr>
              <a:t> : respect the </a:t>
            </a:r>
            <a:r>
              <a:rPr lang="fr-FR" sz="1600" b="1" i="1" dirty="0" err="1" smtClean="0">
                <a:solidFill>
                  <a:srgbClr val="FF0000"/>
                </a:solidFill>
                <a:effectLst/>
              </a:rPr>
              <a:t>Maisel</a:t>
            </a:r>
            <a:r>
              <a:rPr lang="fr-FR" sz="1600" b="1" i="1" dirty="0" smtClean="0">
                <a:solidFill>
                  <a:srgbClr val="FF0000"/>
                </a:solidFill>
                <a:effectLst/>
              </a:rPr>
              <a:t> charter !</a:t>
            </a:r>
            <a:endParaRPr lang="fr-FR" sz="2000" b="1" i="1" dirty="0" smtClean="0"/>
          </a:p>
        </p:txBody>
      </p:sp>
      <p:pic>
        <p:nvPicPr>
          <p:cNvPr id="10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ans titr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620932" y="5733924"/>
            <a:ext cx="433693" cy="381125"/>
          </a:xfrm>
          <a:prstGeom prst="rect">
            <a:avLst/>
          </a:prstGeom>
        </p:spPr>
      </p:pic>
      <p:sp useBgFill="1">
        <p:nvSpPr>
          <p:cNvPr id="12" name="Rectangle 4"/>
          <p:cNvSpPr>
            <a:spLocks noChangeArrowheads="1"/>
          </p:cNvSpPr>
          <p:nvPr/>
        </p:nvSpPr>
        <p:spPr bwMode="auto">
          <a:xfrm>
            <a:off x="177800" y="366713"/>
            <a:ext cx="6696075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3 - Life in the Maisel </a:t>
            </a:r>
            <a:endParaRPr lang="fr-FR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7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77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68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>
          <a:xfrm>
            <a:off x="1547813" y="2060575"/>
            <a:ext cx="6264275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INTRODUCTION PLAN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7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"/>
            <a:ext cx="9144000" cy="1762126"/>
          </a:xfrm>
          <a:prstGeom prst="rect">
            <a:avLst/>
          </a:prstGeom>
          <a:noFill/>
        </p:spPr>
      </p:pic>
      <p:pic>
        <p:nvPicPr>
          <p:cNvPr id="9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417562" y="3362325"/>
            <a:ext cx="5975093" cy="27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 sz="240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fr-FR" sz="3200" dirty="0"/>
              <a:t> Organisation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sz="3200" dirty="0"/>
              <a:t> </a:t>
            </a:r>
            <a:r>
              <a:rPr lang="fr-FR" sz="3200" dirty="0" err="1" smtClean="0"/>
              <a:t>Practical</a:t>
            </a:r>
            <a:r>
              <a:rPr lang="fr-FR" sz="3200" dirty="0" smtClean="0"/>
              <a:t> informations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sz="3200" dirty="0" smtClean="0"/>
              <a:t> Life in the Maisel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8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"/>
            <a:ext cx="9144000" cy="1762126"/>
          </a:xfrm>
          <a:prstGeom prst="rect">
            <a:avLst/>
          </a:prstGeom>
          <a:noFill/>
        </p:spPr>
      </p:pic>
      <p:pic>
        <p:nvPicPr>
          <p:cNvPr id="23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-116039" y="1924672"/>
            <a:ext cx="694321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6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</a:rPr>
              <a:t>STATUS &amp; MISSIONS</a:t>
            </a:r>
            <a:endParaRPr lang="fr-FR" sz="3600" b="1" kern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16930" y="2932734"/>
            <a:ext cx="9127070" cy="349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fr-FR" sz="2400" b="1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Association law1901</a:t>
            </a:r>
            <a:endParaRPr lang="fr-FR" sz="2400" b="1" kern="0" dirty="0">
              <a:solidFill>
                <a:schemeClr val="bg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1200" kern="0" dirty="0">
              <a:solidFill>
                <a:schemeClr val="bg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Offers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accommodation to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most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students</a:t>
            </a:r>
            <a:r>
              <a:rPr lang="fr-FR" sz="2000" kern="0" dirty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IMT-BS and </a:t>
            </a:r>
            <a:r>
              <a:rPr lang="fr-FR" sz="2000" kern="0" dirty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TSP 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on or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near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campus</a:t>
            </a:r>
            <a:endParaRPr lang="fr-FR" sz="2000" kern="0" dirty="0">
              <a:solidFill>
                <a:schemeClr val="bg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fr-FR" sz="2000" kern="0" dirty="0">
              <a:solidFill>
                <a:schemeClr val="bg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Support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members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in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their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administrative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procedures</a:t>
            </a:r>
            <a:endParaRPr lang="fr-FR" sz="2000" kern="0" dirty="0">
              <a:solidFill>
                <a:schemeClr val="bg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fr-FR" sz="2000" kern="0" dirty="0">
              <a:solidFill>
                <a:schemeClr val="bg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Participates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in the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development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of associative life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within</a:t>
            </a:r>
            <a:r>
              <a:rPr lang="fr-FR" sz="20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the </a:t>
            </a:r>
            <a:r>
              <a:rPr lang="fr-FR" sz="2000" kern="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campuss</a:t>
            </a:r>
            <a:endParaRPr lang="fr-FR" sz="2000" kern="0" dirty="0">
              <a:solidFill>
                <a:schemeClr val="bg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77800" y="475534"/>
            <a:ext cx="4349434" cy="945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1- Organisation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21133" y="1606693"/>
            <a:ext cx="31400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fr-FR" sz="40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Who’s </a:t>
            </a:r>
            <a:r>
              <a:rPr lang="fr-FR" sz="4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who</a:t>
            </a:r>
            <a:r>
              <a:rPr lang="fr-FR" sz="40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?</a:t>
            </a:r>
            <a:endParaRPr lang="fr-FR" sz="4000" kern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"/>
            <a:ext cx="9144000" cy="1762126"/>
          </a:xfrm>
          <a:prstGeom prst="rect">
            <a:avLst/>
          </a:prstGeom>
          <a:noFill/>
        </p:spPr>
      </p:pic>
      <p:pic>
        <p:nvPicPr>
          <p:cNvPr id="6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701020" y="1585133"/>
            <a:ext cx="360331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fr-FR" sz="4000" kern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rebuchet MS" pitchFamily="34" charset="0"/>
              </a:rPr>
              <a:t>Notre équipe</a:t>
            </a:r>
            <a:endParaRPr lang="fr-FR" sz="4000" kern="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9" name="Picture 15" descr="No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431" y="4870999"/>
            <a:ext cx="1059488" cy="1398588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455458" y="3981053"/>
            <a:ext cx="62703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Christine Fixot       Magali Le </a:t>
            </a:r>
            <a:r>
              <a:rPr lang="fr-FR" sz="1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Porhiel</a:t>
            </a:r>
            <a:r>
              <a:rPr lang="fr-FR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      Elisa </a:t>
            </a:r>
            <a:r>
              <a:rPr lang="fr-FR" sz="1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Muzzin</a:t>
            </a:r>
            <a:endParaRPr lang="fr-FR" sz="1400" dirty="0">
              <a:solidFill>
                <a:schemeClr val="bg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</a:pPr>
            <a:r>
              <a:rPr lang="fr-FR" sz="16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fr-FR" sz="1400" i="1" dirty="0" err="1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Accomodation</a:t>
            </a:r>
            <a:r>
              <a:rPr lang="fr-FR" sz="1400" i="1" dirty="0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         Administrative and </a:t>
            </a:r>
            <a:r>
              <a:rPr lang="fr-FR" sz="1400" i="1" dirty="0" err="1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financial</a:t>
            </a:r>
            <a:r>
              <a:rPr lang="fr-FR" sz="1400" i="1" dirty="0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fr-FR" sz="1400" i="1" dirty="0" err="1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matters</a:t>
            </a:r>
            <a:r>
              <a:rPr lang="fr-FR" sz="1400" i="1" dirty="0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fr-FR" sz="1400" i="1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224037" y="6338473"/>
            <a:ext cx="9147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sz="1200" dirty="0">
                <a:solidFill>
                  <a:schemeClr val="accent4">
                    <a:lumMod val="25000"/>
                  </a:schemeClr>
                </a:solidFill>
              </a:rPr>
              <a:t>                                 Noel </a:t>
            </a:r>
            <a:r>
              <a:rPr lang="fr-FR" sz="1200" dirty="0" err="1">
                <a:solidFill>
                  <a:schemeClr val="accent4">
                    <a:lumMod val="25000"/>
                  </a:schemeClr>
                </a:solidFill>
              </a:rPr>
              <a:t>Taily</a:t>
            </a:r>
            <a:r>
              <a:rPr lang="fr-FR" sz="1200" dirty="0">
                <a:solidFill>
                  <a:schemeClr val="accent4">
                    <a:lumMod val="25000"/>
                  </a:schemeClr>
                </a:solidFill>
              </a:rPr>
              <a:t>                Patrick Sallé         Franck Zemmour       Meder Marc         </a:t>
            </a:r>
            <a:r>
              <a:rPr lang="fr-FR" sz="1200" dirty="0" smtClean="0">
                <a:solidFill>
                  <a:schemeClr val="accent4">
                    <a:lumMod val="25000"/>
                  </a:schemeClr>
                </a:solidFill>
              </a:rPr>
              <a:t>Ioan TURDA</a:t>
            </a:r>
            <a:endParaRPr lang="fr-FR" sz="12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sz="11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fr-FR" sz="1200" b="1" i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Technical</a:t>
            </a:r>
            <a:r>
              <a:rPr lang="fr-FR" sz="11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b="1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Manager</a:t>
            </a:r>
            <a:r>
              <a:rPr lang="fr-FR" sz="1200" dirty="0" smtClean="0">
                <a:solidFill>
                  <a:schemeClr val="accent4">
                    <a:lumMod val="25000"/>
                  </a:schemeClr>
                </a:solidFill>
              </a:rPr>
              <a:t>   </a:t>
            </a:r>
            <a:r>
              <a:rPr lang="fr-FR" sz="1200" dirty="0">
                <a:solidFill>
                  <a:schemeClr val="accent4">
                    <a:lumMod val="25000"/>
                  </a:schemeClr>
                </a:solidFill>
              </a:rPr>
              <a:t>		            		    </a:t>
            </a:r>
            <a:r>
              <a:rPr lang="fr-FR" sz="11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71391" y="4458492"/>
            <a:ext cx="2136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Technical</a:t>
            </a:r>
            <a:r>
              <a:rPr lang="fr-FR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Team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355185" y="2182314"/>
            <a:ext cx="368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Equipe Administrative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16881" y="2283075"/>
            <a:ext cx="130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endParaRPr lang="fr-FR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7" descr="P9020425"/>
          <p:cNvPicPr>
            <a:picLocks noChangeAspect="1" noChangeArrowheads="1"/>
          </p:cNvPicPr>
          <p:nvPr/>
        </p:nvPicPr>
        <p:blipFill>
          <a:blip r:embed="rId5" cstate="print"/>
          <a:srcRect l="8202" t="7997" r="9842" b="14764"/>
          <a:stretch>
            <a:fillRect/>
          </a:stretch>
        </p:blipFill>
        <p:spPr bwMode="auto">
          <a:xfrm>
            <a:off x="5530972" y="2593324"/>
            <a:ext cx="1087438" cy="1368425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6" name="Picture 28" descr="Photo 993"/>
          <p:cNvPicPr>
            <a:picLocks noChangeAspect="1" noChangeArrowheads="1"/>
          </p:cNvPicPr>
          <p:nvPr/>
        </p:nvPicPr>
        <p:blipFill>
          <a:blip r:embed="rId6" cstate="print"/>
          <a:srcRect l="9125" t="2550" r="3041"/>
          <a:stretch>
            <a:fillRect/>
          </a:stretch>
        </p:blipFill>
        <p:spPr bwMode="auto">
          <a:xfrm>
            <a:off x="3661208" y="2555304"/>
            <a:ext cx="1039812" cy="1387475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067" y="4859033"/>
            <a:ext cx="975577" cy="13731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8" name="Picture 4" descr="http://trombi.it-sudparis.eu/trombint/jpegPhoto.php?dn=uid%3Dsalle_pa%2Cou%3DPeople%2Cdc%3Dint-evry%2Cdc%3Df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3156" y="4870999"/>
            <a:ext cx="1082674" cy="13912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9" name="Picture 2" descr="C:\wamp\www\maisel\IMG\Elis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5970" y="2593324"/>
            <a:ext cx="1082675" cy="138734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47914" y="455739"/>
            <a:ext cx="4349434" cy="945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1- Organisation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7767" r="15305" b="28278"/>
          <a:stretch/>
        </p:blipFill>
        <p:spPr>
          <a:xfrm>
            <a:off x="6876093" y="4853110"/>
            <a:ext cx="921215" cy="139901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>
          <a:xfrm>
            <a:off x="434396" y="2652407"/>
            <a:ext cx="1120806" cy="1381607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administrative and financial matters</a:t>
            </a: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3815" y="4522514"/>
            <a:ext cx="130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  <a:endParaRPr lang="fr-FR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25691" r="17897" b="30243"/>
          <a:stretch/>
        </p:blipFill>
        <p:spPr>
          <a:xfrm>
            <a:off x="398551" y="4962293"/>
            <a:ext cx="1208601" cy="1376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914" y="4047429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Gonzalez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913" y="6338473"/>
            <a:ext cx="154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Yvon Escobar</a:t>
            </a:r>
            <a:endParaRPr lang="fr-FR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95" y="4870999"/>
            <a:ext cx="967373" cy="13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3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8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  <p:bldP spid="20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26"/>
          </a:xfrm>
          <a:prstGeom prst="rect">
            <a:avLst/>
          </a:prstGeom>
          <a:noFill/>
        </p:spPr>
      </p:pic>
      <p:pic>
        <p:nvPicPr>
          <p:cNvPr id="18" name="Picture 3" descr="MAIS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2413" y="476250"/>
            <a:ext cx="4679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13" name="Rectangle 4"/>
          <p:cNvSpPr>
            <a:spLocks noChangeArrowheads="1"/>
          </p:cNvSpPr>
          <p:nvPr/>
        </p:nvSpPr>
        <p:spPr bwMode="auto">
          <a:xfrm>
            <a:off x="176211" y="392557"/>
            <a:ext cx="6696075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2- </a:t>
            </a:r>
            <a:r>
              <a:rPr lang="fr-FR" sz="4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Practical</a:t>
            </a: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information</a:t>
            </a:r>
          </a:p>
        </p:txBody>
      </p:sp>
      <p:pic>
        <p:nvPicPr>
          <p:cNvPr id="14" name="Image 13" descr="rdcU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7300" y="1912704"/>
            <a:ext cx="6610350" cy="4515770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>
          <a:xfrm rot="16200000">
            <a:off x="2062154" y="3352965"/>
            <a:ext cx="619938" cy="484632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28600" y="3895723"/>
            <a:ext cx="3295649" cy="1421928"/>
          </a:xfrm>
          <a:prstGeom prst="rect">
            <a:avLst/>
          </a:prstGeom>
          <a:solidFill>
            <a:srgbClr val="FFC00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OPENING HOURS 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Monday</a:t>
            </a: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to Thursday  1:30pm to 5:30pm 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on Friday  1:30pm to 4:30pm</a:t>
            </a:r>
          </a:p>
          <a:p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CLOSED on </a:t>
            </a:r>
            <a:r>
              <a:rPr lang="fr-FR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Wednesday</a:t>
            </a:r>
            <a:endParaRPr lang="fr-FR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fr-FR" sz="1200" b="1" dirty="0" smtClean="0">
              <a:solidFill>
                <a:schemeClr val="bg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Administrative documents, cash </a:t>
            </a:r>
            <a:r>
              <a:rPr lang="fr-FR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payments</a:t>
            </a:r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, </a:t>
            </a:r>
            <a:r>
              <a:rPr lang="fr-FR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financial</a:t>
            </a:r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questions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Meeting the </a:t>
            </a:r>
            <a:r>
              <a:rPr lang="fr-FR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Director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00225" y="2628900"/>
            <a:ext cx="116205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rgbClr val="000000"/>
                </a:solidFill>
              </a:rPr>
              <a:t>Maisel</a:t>
            </a:r>
            <a:r>
              <a:rPr lang="fr-FR" sz="1200" b="1" dirty="0" smtClean="0">
                <a:solidFill>
                  <a:srgbClr val="000000"/>
                </a:solidFill>
              </a:rPr>
              <a:t> office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17" name="Flèche gauche 16"/>
          <p:cNvSpPr/>
          <p:nvPr/>
        </p:nvSpPr>
        <p:spPr>
          <a:xfrm rot="5400000">
            <a:off x="5147395" y="3359507"/>
            <a:ext cx="634287" cy="495300"/>
          </a:xfrm>
          <a:prstGeom prst="leftArrow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310187" y="3924299"/>
            <a:ext cx="3148013" cy="1015663"/>
          </a:xfrm>
          <a:prstGeom prst="rect">
            <a:avLst/>
          </a:prstGeom>
          <a:solidFill>
            <a:srgbClr val="FFC000"/>
          </a:solidFill>
          <a:ln w="22225" cmpd="sng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OPENING HOURS 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Monday</a:t>
            </a: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to Thursday  1:30pm to 5:30pm 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on Friday  1:30pm to 4:30pm</a:t>
            </a:r>
          </a:p>
          <a:p>
            <a:endParaRPr lang="fr-FR" sz="1200" b="1" dirty="0" smtClean="0">
              <a:solidFill>
                <a:schemeClr val="bg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General </a:t>
            </a:r>
            <a:r>
              <a:rPr lang="fr-FR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requests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114925" y="2486025"/>
            <a:ext cx="1200150" cy="600075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rgbClr val="000000"/>
                </a:solidFill>
              </a:rPr>
              <a:t>Maisel</a:t>
            </a:r>
            <a:r>
              <a:rPr lang="fr-FR" sz="1200" b="1" dirty="0" smtClean="0">
                <a:solidFill>
                  <a:srgbClr val="000000"/>
                </a:solidFill>
              </a:rPr>
              <a:t> Desk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24249" y="4914900"/>
            <a:ext cx="2743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</a:rPr>
              <a:t>Ground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floor</a:t>
            </a:r>
            <a:r>
              <a:rPr lang="fr-FR" sz="1600" b="1" dirty="0" smtClean="0">
                <a:solidFill>
                  <a:srgbClr val="000000"/>
                </a:solidFill>
              </a:rPr>
              <a:t> building U2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2475" y="5743575"/>
            <a:ext cx="1628774" cy="800100"/>
          </a:xfrm>
          <a:prstGeom prst="wedgeRectCallout">
            <a:avLst>
              <a:gd name="adj1" fmla="val 111448"/>
              <a:gd name="adj2" fmla="val 9258"/>
            </a:avLst>
          </a:prstGeom>
          <a:solidFill>
            <a:srgbClr val="FFFF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0000"/>
              </a:solidFill>
            </a:endParaRPr>
          </a:p>
          <a:p>
            <a:pPr algn="ctr"/>
            <a:endParaRPr lang="fr-FR" sz="1000" dirty="0" smtClean="0">
              <a:solidFill>
                <a:srgbClr val="000000"/>
              </a:solidFill>
            </a:endParaRPr>
          </a:p>
          <a:p>
            <a:pPr algn="ctr"/>
            <a:r>
              <a:rPr lang="fr-FR" sz="1000" b="1" dirty="0" smtClean="0">
                <a:solidFill>
                  <a:srgbClr val="FF0000"/>
                </a:solidFill>
              </a:rPr>
              <a:t>5, rue Charles Fourier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Organigramme : Jonction de sommaire 25"/>
          <p:cNvSpPr/>
          <p:nvPr/>
        </p:nvSpPr>
        <p:spPr>
          <a:xfrm>
            <a:off x="3400425" y="5819775"/>
            <a:ext cx="619125" cy="638175"/>
          </a:xfrm>
          <a:prstGeom prst="flowChartSummingJunction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maisel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7751" y="5805612"/>
            <a:ext cx="1104900" cy="4653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68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47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7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7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47"/>
                            </p:stCondLst>
                            <p:childTnLst>
                              <p:par>
                                <p:cTn id="2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7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4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7"/>
                            </p:stCondLst>
                            <p:childTnLst>
                              <p:par>
                                <p:cTn id="3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3" grpId="0" animBg="1"/>
      <p:bldP spid="16" grpId="0" animBg="1"/>
      <p:bldP spid="16" grpId="1" animBg="1"/>
      <p:bldP spid="22" grpId="0" animBg="1"/>
      <p:bldP spid="19" grpId="0" animBg="1"/>
      <p:bldP spid="17" grpId="0" animBg="1"/>
      <p:bldP spid="17" grpId="1" animBg="1"/>
      <p:bldP spid="2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rdcU2-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5" y="2188876"/>
            <a:ext cx="8181378" cy="4192874"/>
          </a:xfrm>
          <a:prstGeom prst="rect">
            <a:avLst/>
          </a:prstGeom>
        </p:spPr>
      </p:pic>
      <p:pic>
        <p:nvPicPr>
          <p:cNvPr id="15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62126"/>
          </a:xfrm>
          <a:prstGeom prst="rect">
            <a:avLst/>
          </a:prstGeom>
          <a:noFill/>
        </p:spPr>
      </p:pic>
      <p:pic>
        <p:nvPicPr>
          <p:cNvPr id="18" name="Picture 3" descr="MAISE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2413" y="476250"/>
            <a:ext cx="4679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13" name="Rectangle 4"/>
          <p:cNvSpPr>
            <a:spLocks noChangeArrowheads="1"/>
          </p:cNvSpPr>
          <p:nvPr/>
        </p:nvSpPr>
        <p:spPr bwMode="auto">
          <a:xfrm>
            <a:off x="171449" y="384014"/>
            <a:ext cx="6696075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2- </a:t>
            </a:r>
            <a:r>
              <a:rPr lang="fr-FR" sz="4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Practical</a:t>
            </a: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Information</a:t>
            </a:r>
          </a:p>
        </p:txBody>
      </p:sp>
      <p:sp>
        <p:nvSpPr>
          <p:cNvPr id="17" name="Flèche gauche 16"/>
          <p:cNvSpPr/>
          <p:nvPr/>
        </p:nvSpPr>
        <p:spPr>
          <a:xfrm rot="16200000">
            <a:off x="6875786" y="3304510"/>
            <a:ext cx="1044656" cy="495300"/>
          </a:xfrm>
          <a:prstGeom prst="leftArrow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567363" y="2692568"/>
            <a:ext cx="3048000" cy="646331"/>
          </a:xfrm>
          <a:prstGeom prst="rect">
            <a:avLst/>
          </a:prstGeom>
          <a:solidFill>
            <a:srgbClr val="FFC000"/>
          </a:solidFill>
          <a:ln w="22225" cmpd="sng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Maisel</a:t>
            </a: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technician</a:t>
            </a: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on </a:t>
            </a:r>
            <a:r>
              <a:rPr lang="fr-FR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duty</a:t>
            </a:r>
            <a:endParaRPr lang="fr-FR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Monday</a:t>
            </a:r>
            <a:r>
              <a:rPr lang="fr-F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to Friday  7:00am to 8:30pm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Technical</a:t>
            </a:r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questions, </a:t>
            </a:r>
            <a:r>
              <a:rPr lang="fr-FR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Maisel</a:t>
            </a:r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fr-FR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card</a:t>
            </a:r>
            <a:r>
              <a:rPr lang="fr-FR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issue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105275" y="2705100"/>
            <a:ext cx="1200150" cy="60007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rgbClr val="000000"/>
                </a:solidFill>
              </a:rPr>
              <a:t>Maisel</a:t>
            </a:r>
            <a:r>
              <a:rPr lang="fr-FR" sz="1200" b="1" dirty="0" smtClean="0">
                <a:solidFill>
                  <a:srgbClr val="000000"/>
                </a:solidFill>
              </a:rPr>
              <a:t> desk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971800" y="4886325"/>
            <a:ext cx="2771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</a:rPr>
              <a:t>Ground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floor</a:t>
            </a:r>
            <a:r>
              <a:rPr lang="fr-FR" sz="1600" b="1" dirty="0" smtClean="0">
                <a:solidFill>
                  <a:srgbClr val="000000"/>
                </a:solidFill>
              </a:rPr>
              <a:t> building U2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449" y="5781675"/>
            <a:ext cx="1590676" cy="904875"/>
          </a:xfrm>
          <a:prstGeom prst="wedgeRectCallout">
            <a:avLst>
              <a:gd name="adj1" fmla="val 94917"/>
              <a:gd name="adj2" fmla="val -5216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0000"/>
              </a:solidFill>
            </a:endParaRPr>
          </a:p>
          <a:p>
            <a:pPr algn="ctr"/>
            <a:endParaRPr lang="fr-FR" sz="1000" dirty="0" smtClean="0">
              <a:solidFill>
                <a:srgbClr val="000000"/>
              </a:solidFill>
            </a:endParaRPr>
          </a:p>
          <a:p>
            <a:pPr algn="ctr"/>
            <a:r>
              <a:rPr lang="fr-FR" sz="1000" b="1" dirty="0" smtClean="0">
                <a:solidFill>
                  <a:srgbClr val="FF0000"/>
                </a:solidFill>
              </a:rPr>
              <a:t>5, rue Charles Fourier</a:t>
            </a:r>
            <a:r>
              <a:rPr lang="fr-FR" dirty="0" smtClean="0"/>
              <a:t> 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24" name="Image 23" descr="maisel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577" y="5891337"/>
            <a:ext cx="1104900" cy="465337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933450" y="3000375"/>
            <a:ext cx="1162050" cy="6096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rgbClr val="000000"/>
                </a:solidFill>
              </a:rPr>
              <a:t>Maisel</a:t>
            </a:r>
            <a:r>
              <a:rPr lang="fr-FR" sz="1200" b="1" dirty="0" smtClean="0">
                <a:solidFill>
                  <a:srgbClr val="000000"/>
                </a:solidFill>
              </a:rPr>
              <a:t> office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772275" y="4133850"/>
            <a:ext cx="1200150" cy="600075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rgbClr val="000000"/>
                </a:solidFill>
              </a:rPr>
              <a:t>Technical</a:t>
            </a:r>
            <a:r>
              <a:rPr lang="fr-FR" sz="1200" b="1" dirty="0" smtClean="0">
                <a:solidFill>
                  <a:srgbClr val="000000"/>
                </a:solidFill>
              </a:rPr>
              <a:t> office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343649" y="5210175"/>
            <a:ext cx="275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</a:rPr>
              <a:t>Ground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floor</a:t>
            </a:r>
            <a:r>
              <a:rPr lang="fr-FR" sz="1600" b="1" dirty="0" smtClean="0">
                <a:solidFill>
                  <a:srgbClr val="000000"/>
                </a:solidFill>
              </a:rPr>
              <a:t> building U1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6" name="Organigramme : Jonction de sommaire 15"/>
          <p:cNvSpPr/>
          <p:nvPr/>
        </p:nvSpPr>
        <p:spPr>
          <a:xfrm>
            <a:off x="2495550" y="5819775"/>
            <a:ext cx="619125" cy="638175"/>
          </a:xfrm>
          <a:prstGeom prst="flowChartSummingJunction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68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47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7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7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47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7"/>
                            </p:stCondLst>
                            <p:childTnLst>
                              <p:par>
                                <p:cTn id="3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3" grpId="0" animBg="1"/>
      <p:bldP spid="17" grpId="0" animBg="1"/>
      <p:bldP spid="17" grpId="1" animBg="1"/>
      <p:bldP spid="21" grpId="0" animBg="1"/>
      <p:bldP spid="20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" y="-4762"/>
            <a:ext cx="9144000" cy="1762126"/>
          </a:xfrm>
          <a:prstGeom prst="rect">
            <a:avLst/>
          </a:prstGeom>
          <a:noFill/>
        </p:spPr>
      </p:pic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8195" y="1839912"/>
            <a:ext cx="8340725" cy="49180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900" dirty="0" smtClean="0"/>
              <a:t>	</a:t>
            </a:r>
          </a:p>
          <a:p>
            <a:pPr algn="ctr"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WHERE TO FIND INFORMATION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900" b="1" dirty="0" smtClean="0">
                <a:solidFill>
                  <a:schemeClr val="hlink"/>
                </a:solidFill>
                <a:latin typeface="Trebuchet MS" pitchFamily="34" charset="0"/>
              </a:rPr>
              <a:t>	</a:t>
            </a:r>
            <a:endParaRPr lang="fr-FR" sz="1400" b="1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MAISEL WEBSITE </a:t>
            </a:r>
            <a:r>
              <a:rPr lang="fr-FR" sz="1400" b="1" dirty="0" smtClean="0">
                <a:solidFill>
                  <a:srgbClr val="FF0000"/>
                </a:solidFill>
                <a:latin typeface="Trebuchet MS" pitchFamily="34" charset="0"/>
              </a:rPr>
              <a:t>	</a:t>
            </a:r>
            <a:r>
              <a:rPr lang="fr-F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itchFamily="34" charset="0"/>
                <a:hlinkClick r:id="rId3"/>
              </a:rPr>
              <a:t>http://maisel.imtbs-tsp.eu</a:t>
            </a:r>
            <a:endParaRPr lang="fr-FR" sz="1400" b="1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400" b="1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i="1" dirty="0" smtClean="0">
                <a:solidFill>
                  <a:srgbClr val="FF0000"/>
                </a:solidFill>
                <a:latin typeface="Trebuchet MS" pitchFamily="34" charset="0"/>
              </a:rPr>
              <a:t>	  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most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important pages :	</a:t>
            </a:r>
            <a:r>
              <a:rPr lang="fr-FR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The Association </a:t>
            </a:r>
            <a:r>
              <a:rPr lang="fr-FR" sz="1400" i="1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 /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Maisel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Charter </a:t>
            </a:r>
            <a:endParaRPr lang="fr-FR" sz="1400" i="1" dirty="0" smtClean="0">
              <a:solidFill>
                <a:schemeClr val="accent4">
                  <a:lumMod val="2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				</a:t>
            </a:r>
            <a:r>
              <a:rPr lang="fr-FR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Accommodation  /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Housing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fees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,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Housing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subsidies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				MAISEL </a:t>
            </a:r>
            <a:r>
              <a:rPr lang="fr-FR" sz="1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essentials</a:t>
            </a:r>
            <a:r>
              <a:rPr lang="fr-FR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/ </a:t>
            </a:r>
            <a:r>
              <a:rPr lang="fr-FR" sz="1400" i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Practical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information</a:t>
            </a:r>
            <a:r>
              <a:rPr lang="fr-FR" sz="1400" i="1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 			</a:t>
            </a:r>
            <a:endParaRPr lang="fr-FR" sz="1400" i="1" dirty="0" smtClean="0">
              <a:solidFill>
                <a:schemeClr val="accent4">
                  <a:lumMod val="25000"/>
                </a:schemeClr>
              </a:solidFill>
              <a:effectLst/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DOCUMENTS GIVEN IN YOUR MAISEL FOLDER UPON CHECK IN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i="1" dirty="0" smtClean="0">
                <a:solidFill>
                  <a:srgbClr val="FF0000"/>
                </a:solidFill>
                <a:latin typeface="Trebuchet MS" pitchFamily="34" charset="0"/>
              </a:rPr>
              <a:t>	   </a:t>
            </a:r>
            <a:r>
              <a:rPr lang="fr-FR" sz="1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Maisel</a:t>
            </a:r>
            <a:r>
              <a:rPr lang="fr-FR" sz="1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fr-FR" sz="1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resident</a:t>
            </a:r>
            <a:r>
              <a:rPr lang="fr-FR" sz="1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fr-FR" sz="1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summary</a:t>
            </a:r>
            <a:r>
              <a:rPr lang="fr-FR" sz="1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guide,</a:t>
            </a:r>
            <a:r>
              <a:rPr lang="fr-FR" sz="1400" b="1" i="1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1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welcome</a:t>
            </a:r>
            <a:r>
              <a:rPr lang="fr-FR" sz="1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note</a:t>
            </a:r>
            <a:endParaRPr lang="fr-FR" sz="14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400" b="1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MAISEL EMAILS  </a:t>
            </a:r>
            <a:r>
              <a:rPr lang="fr-FR" sz="14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are « first class » mails !  </a:t>
            </a:r>
            <a:r>
              <a:rPr lang="fr-FR" sz="1400" b="1" i="1" u="sng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Make</a:t>
            </a:r>
            <a:r>
              <a:rPr lang="fr-FR" sz="1400" b="1" i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 sure to </a:t>
            </a:r>
            <a:r>
              <a:rPr lang="fr-FR" sz="1400" b="1" i="1" u="sng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receive</a:t>
            </a:r>
            <a:r>
              <a:rPr lang="fr-FR" sz="1400" b="1" i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400" b="1" i="1" u="sng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them</a:t>
            </a:r>
            <a:r>
              <a:rPr lang="fr-FR" sz="1400" b="1" i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, </a:t>
            </a:r>
            <a:r>
              <a:rPr lang="fr-FR" sz="1400" b="1" i="1" u="sng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read</a:t>
            </a:r>
            <a:r>
              <a:rPr lang="fr-FR" sz="1400" b="1" i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400" b="1" i="1" u="sng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them</a:t>
            </a:r>
            <a:r>
              <a:rPr lang="fr-FR" sz="1400" b="1" i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400" b="1" i="1" u="sng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carefully</a:t>
            </a:r>
            <a:endParaRPr lang="fr-FR" sz="1400" b="1" i="1" u="sng" dirty="0" smtClean="0">
              <a:solidFill>
                <a:schemeClr val="accent4">
                  <a:lumMod val="10000"/>
                </a:schemeClr>
              </a:solidFill>
              <a:effectLst/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fr-FR" sz="1400" b="1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MAISEL Channel of </a:t>
            </a:r>
            <a:r>
              <a:rPr lang="fr-FR" sz="16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ecampus</a:t>
            </a: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fr-FR" sz="1400" b="1" i="1" dirty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(Digital </a:t>
            </a:r>
            <a:r>
              <a:rPr lang="fr-FR" sz="1400" b="1" i="1" dirty="0" err="1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workspace</a:t>
            </a:r>
            <a:r>
              <a:rPr lang="fr-FR" sz="1400" b="1" i="1" dirty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of </a:t>
            </a:r>
            <a:r>
              <a:rPr lang="fr-FR" sz="14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IMT-BS </a:t>
            </a:r>
            <a:r>
              <a:rPr lang="fr-FR" sz="1400" b="1" i="1" dirty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&amp; TSP</a:t>
            </a:r>
            <a:r>
              <a:rPr lang="fr-FR" sz="14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fr-FR" sz="1400" b="1" dirty="0" smtClean="0">
                <a:solidFill>
                  <a:srgbClr val="FF0000"/>
                </a:solidFill>
                <a:latin typeface="Trebuchet MS" pitchFamily="34" charset="0"/>
              </a:rPr>
              <a:t>         </a:t>
            </a:r>
            <a:r>
              <a:rPr lang="fr-FR" sz="14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rebuchet MS" pitchFamily="34" charset="0"/>
              </a:rPr>
              <a:t>CAF guideline, </a:t>
            </a:r>
            <a:r>
              <a:rPr lang="fr-FR" sz="1400" b="1" i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Trebuchet MS" pitchFamily="34" charset="0"/>
              </a:rPr>
              <a:t>electronic</a:t>
            </a:r>
            <a:r>
              <a:rPr lang="fr-FR" sz="14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rebuchet MS" pitchFamily="34" charset="0"/>
              </a:rPr>
              <a:t> lock instructions of use…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fr-FR" sz="1400" b="1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USEFULL HINTS SHEET DISPLAYED AT THE BACK OF YOUR ROOM DOOR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400" b="1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DISPLAY BOARDS IN THE HALL OF THE MAISEL BUILDINGS</a:t>
            </a:r>
          </a:p>
          <a:p>
            <a:pPr marL="0" indent="0" eaLnBrk="1" hangingPunct="1">
              <a:buClr>
                <a:srgbClr val="FF0000"/>
              </a:buClr>
              <a:buNone/>
              <a:defRPr/>
            </a:pPr>
            <a:endParaRPr lang="fr-FR" sz="14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400" b="1" i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 useBgFill="1">
        <p:nvSpPr>
          <p:cNvPr id="9" name="Rectangle 4"/>
          <p:cNvSpPr>
            <a:spLocks noChangeArrowheads="1"/>
          </p:cNvSpPr>
          <p:nvPr/>
        </p:nvSpPr>
        <p:spPr bwMode="auto">
          <a:xfrm>
            <a:off x="177800" y="370681"/>
            <a:ext cx="6696075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2- </a:t>
            </a:r>
            <a:r>
              <a:rPr lang="fr-FR" sz="4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Practical</a:t>
            </a: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68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7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47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47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7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47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47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7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47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47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7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47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eaulieu\Desktop\bg_bandeau_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"/>
            <a:ext cx="9144000" cy="1762126"/>
          </a:xfrm>
          <a:prstGeom prst="rect">
            <a:avLst/>
          </a:prstGeom>
          <a:noFill/>
        </p:spPr>
      </p:pic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4650" y="2135188"/>
            <a:ext cx="8340725" cy="4217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900" dirty="0" smtClean="0"/>
              <a:t>	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Trebuchet MS" pitchFamily="34" charset="0"/>
              </a:rPr>
              <a:t>EMERGENCIES:</a:t>
            </a:r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	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In case of 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safety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or 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security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hazard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only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400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rebuchet MS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fr-FR" sz="1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	</a:t>
            </a:r>
            <a:r>
              <a:rPr lang="fr-FR" sz="1200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(</a:t>
            </a:r>
            <a:r>
              <a:rPr lang="fr-FR" sz="1200" i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flooding</a:t>
            </a:r>
            <a:r>
              <a:rPr lang="fr-FR" sz="1200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, </a:t>
            </a:r>
            <a:r>
              <a:rPr lang="fr-FR" sz="1200" i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fire</a:t>
            </a:r>
            <a:r>
              <a:rPr lang="fr-FR" sz="1200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200" i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hazard</a:t>
            </a:r>
            <a:r>
              <a:rPr lang="fr-FR" sz="1200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, </a:t>
            </a:r>
            <a:r>
              <a:rPr lang="fr-FR" sz="1200" i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unusual</a:t>
            </a:r>
            <a:r>
              <a:rPr lang="fr-FR" sz="1200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fr-FR" sz="1200" i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disturbances</a:t>
            </a:r>
            <a:r>
              <a:rPr lang="fr-FR" sz="1200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rebuchet MS" pitchFamily="34" charset="0"/>
              </a:rPr>
              <a:t>…)</a:t>
            </a:r>
            <a:endParaRPr lang="fr-FR" sz="1200" b="1" dirty="0" smtClean="0">
              <a:solidFill>
                <a:schemeClr val="accent4">
                  <a:lumMod val="10000"/>
                </a:schemeClr>
              </a:solidFill>
              <a:effectLst/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fr-FR" sz="1200" b="1" u="sng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	=&gt; Dial 01 60 76 40 71 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Technician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on 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duty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24 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hours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 </a:t>
            </a:r>
            <a:r>
              <a:rPr lang="fr-FR" sz="1400" b="1" dirty="0" err="1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day</a:t>
            </a:r>
            <a:r>
              <a:rPr lang="fr-FR" sz="1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fr-FR" sz="1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fr-FR" sz="1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r>
              <a:rPr lang="fr-FR" sz="1200" b="1" dirty="0" smtClean="0">
                <a:solidFill>
                  <a:schemeClr val="hlink"/>
                </a:solidFill>
                <a:latin typeface="Trebuchet MS" pitchFamily="34" charset="0"/>
              </a:rPr>
              <a:t>			</a:t>
            </a:r>
            <a:r>
              <a:rPr lang="fr-FR" sz="1200" b="1" i="1" dirty="0" smtClean="0">
                <a:solidFill>
                  <a:schemeClr val="hlink"/>
                </a:solidFill>
                <a:latin typeface="Trebuchet MS" pitchFamily="34" charset="0"/>
              </a:rPr>
              <a:t>		</a:t>
            </a:r>
            <a:endParaRPr lang="fr-FR" sz="1600" b="1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fr-FR" sz="1200" b="1" dirty="0" smtClean="0">
                <a:latin typeface="Trebuchet MS" pitchFamily="34" charset="0"/>
              </a:rPr>
              <a:t>		         </a:t>
            </a:r>
            <a:r>
              <a:rPr lang="fr-FR" sz="1400" dirty="0" err="1" smtClean="0">
                <a:solidFill>
                  <a:srgbClr val="000000"/>
                </a:solidFill>
                <a:effectLst/>
                <a:latin typeface="Trebuchet MS" pitchFamily="34" charset="0"/>
              </a:rPr>
              <a:t>Should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effectLst/>
                <a:latin typeface="Trebuchet MS" pitchFamily="34" charset="0"/>
              </a:rPr>
              <a:t>you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effectLst/>
                <a:latin typeface="Trebuchet MS" pitchFamily="34" charset="0"/>
              </a:rPr>
              <a:t>loose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Trebuchet MS" pitchFamily="34" charset="0"/>
              </a:rPr>
              <a:t> or </a:t>
            </a:r>
            <a:r>
              <a:rPr lang="fr-FR" sz="1400" dirty="0" err="1" smtClean="0">
                <a:solidFill>
                  <a:srgbClr val="000000"/>
                </a:solidFill>
                <a:effectLst/>
                <a:latin typeface="Trebuchet MS" pitchFamily="34" charset="0"/>
              </a:rPr>
              <a:t>forget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effectLst/>
                <a:latin typeface="Trebuchet MS" pitchFamily="34" charset="0"/>
              </a:rPr>
              <a:t>your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effectLst/>
                <a:latin typeface="Trebuchet MS" pitchFamily="34" charset="0"/>
              </a:rPr>
              <a:t>swipe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effectLst/>
                <a:latin typeface="Trebuchet MS" pitchFamily="34" charset="0"/>
              </a:rPr>
              <a:t>card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Trebuchet MS" pitchFamily="34" charset="0"/>
              </a:rPr>
              <a:t>/keys, </a:t>
            </a:r>
            <a:r>
              <a:rPr lang="fr-FR" sz="1400" b="1" u="sng" dirty="0" smtClean="0">
                <a:solidFill>
                  <a:srgbClr val="FF0000"/>
                </a:solidFill>
                <a:effectLst/>
                <a:latin typeface="Trebuchet MS" pitchFamily="34" charset="0"/>
              </a:rPr>
              <a:t>no </a:t>
            </a:r>
            <a:r>
              <a:rPr lang="fr-FR" sz="1400" b="1" u="sng" dirty="0" err="1" smtClean="0">
                <a:solidFill>
                  <a:srgbClr val="FF0000"/>
                </a:solidFill>
                <a:effectLst/>
                <a:latin typeface="Trebuchet MS" pitchFamily="34" charset="0"/>
              </a:rPr>
              <a:t>technical</a:t>
            </a:r>
            <a:r>
              <a:rPr lang="fr-FR" sz="1400" b="1" u="sng" dirty="0" smtClean="0">
                <a:solidFill>
                  <a:srgbClr val="FF0000"/>
                </a:solidFill>
                <a:effectLst/>
                <a:latin typeface="Trebuchet MS" pitchFamily="34" charset="0"/>
              </a:rPr>
              <a:t> service </a:t>
            </a:r>
            <a:r>
              <a:rPr lang="fr-FR" sz="1400" b="1" u="sng" dirty="0" err="1" smtClean="0">
                <a:solidFill>
                  <a:srgbClr val="FF0000"/>
                </a:solidFill>
                <a:effectLst/>
                <a:latin typeface="Trebuchet MS" pitchFamily="34" charset="0"/>
              </a:rPr>
              <a:t>past</a:t>
            </a:r>
            <a:r>
              <a:rPr lang="fr-FR" sz="1400" b="1" u="sng" dirty="0" smtClean="0">
                <a:solidFill>
                  <a:srgbClr val="FF0000"/>
                </a:solidFill>
                <a:effectLst/>
                <a:latin typeface="Trebuchet MS" pitchFamily="34" charset="0"/>
              </a:rPr>
              <a:t> 10:00pm</a:t>
            </a:r>
            <a:r>
              <a:rPr lang="fr-FR" sz="1200" b="1" i="1" dirty="0" smtClean="0">
                <a:solidFill>
                  <a:srgbClr val="FF0000"/>
                </a:solidFill>
                <a:latin typeface="Trebuchet MS" pitchFamily="34" charset="0"/>
              </a:rPr>
              <a:t>	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200" b="1" i="1" dirty="0" smtClean="0">
                <a:solidFill>
                  <a:srgbClr val="FF0000"/>
                </a:solidFill>
                <a:latin typeface="Trebuchet MS" pitchFamily="34" charset="0"/>
              </a:rPr>
              <a:t>				</a:t>
            </a:r>
            <a:r>
              <a:rPr lang="fr-FR" sz="18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there</a:t>
            </a:r>
            <a:r>
              <a:rPr lang="fr-FR" sz="1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18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</a:t>
            </a:r>
            <a:r>
              <a:rPr lang="fr-FR" sz="1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no </a:t>
            </a:r>
            <a:r>
              <a:rPr lang="fr-FR" sz="18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keeper</a:t>
            </a:r>
            <a:r>
              <a:rPr lang="fr-FR" sz="1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in the </a:t>
            </a:r>
            <a:r>
              <a:rPr lang="fr-FR" sz="18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Maisel</a:t>
            </a:r>
            <a:endParaRPr lang="fr-FR" sz="1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200" b="1" dirty="0" smtClean="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200" b="1" dirty="0" smtClean="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200" b="1" dirty="0" smtClean="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600" b="1" dirty="0" smtClean="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TECHNICAL PROBLEMS :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fr-FR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r>
              <a:rPr lang="fr-FR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r>
              <a:rPr lang="fr-FR" sz="1600" b="1" dirty="0" smtClean="0">
                <a:solidFill>
                  <a:schemeClr val="bg1"/>
                </a:solidFill>
                <a:effectLst/>
                <a:latin typeface="Trebuchet MS" pitchFamily="34" charset="0"/>
              </a:rPr>
              <a:t>=&gt; </a:t>
            </a:r>
            <a:r>
              <a:rPr lang="fr-FR" sz="16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Send</a:t>
            </a:r>
            <a:r>
              <a:rPr lang="fr-FR" sz="1600" b="1" dirty="0">
                <a:solidFill>
                  <a:schemeClr val="bg1"/>
                </a:solidFill>
                <a:effectLst/>
                <a:latin typeface="Trebuchet MS" pitchFamily="34" charset="0"/>
              </a:rPr>
              <a:t> an email to : entretien-maisel@imtbs-tsp.eu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200" b="1" dirty="0" smtClean="0">
                <a:effectLst/>
                <a:latin typeface="Trebuchet MS" pitchFamily="34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r>
              <a:rPr lang="fr-FR" sz="1200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 	          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The </a:t>
            </a:r>
            <a:r>
              <a:rPr lang="fr-FR" sz="1400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technician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on </a:t>
            </a:r>
            <a:r>
              <a:rPr lang="fr-FR" sz="1400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duty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</a:t>
            </a:r>
            <a:r>
              <a:rPr lang="fr-FR" sz="1400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can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</a:t>
            </a:r>
            <a:r>
              <a:rPr lang="fr-FR" sz="1400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be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met </a:t>
            </a:r>
            <a:r>
              <a:rPr lang="fr-FR" sz="1400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at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the </a:t>
            </a:r>
            <a:r>
              <a:rPr lang="fr-FR" sz="1400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Technical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office </a:t>
            </a:r>
            <a:r>
              <a:rPr lang="fr-FR" sz="1400" dirty="0" err="1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from</a:t>
            </a:r>
            <a:r>
              <a:rPr lang="fr-FR" sz="1400" dirty="0" smtClean="0">
                <a:solidFill>
                  <a:schemeClr val="accent4">
                    <a:lumMod val="25000"/>
                  </a:schemeClr>
                </a:solidFill>
                <a:latin typeface="Trebuchet MS" pitchFamily="34" charset="0"/>
              </a:rPr>
              <a:t> 7:00pm to 8:30pm</a:t>
            </a:r>
            <a:endParaRPr lang="fr-FR" sz="1400" b="1" dirty="0" smtClean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400" b="1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i="1" dirty="0" smtClean="0">
                <a:solidFill>
                  <a:srgbClr val="FF0000"/>
                </a:solidFill>
                <a:latin typeface="Trebuchet MS" pitchFamily="34" charset="0"/>
              </a:rPr>
              <a:t>		</a:t>
            </a:r>
          </a:p>
        </p:txBody>
      </p:sp>
      <p:pic>
        <p:nvPicPr>
          <p:cNvPr id="8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800" y="521320"/>
            <a:ext cx="1727200" cy="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eaulieu\Pictures\Gifs_&amp;_Pictos\danger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7725" y="3505758"/>
            <a:ext cx="920028" cy="808509"/>
          </a:xfrm>
          <a:prstGeom prst="rect">
            <a:avLst/>
          </a:prstGeom>
          <a:noFill/>
        </p:spPr>
      </p:pic>
      <p:sp useBgFill="1">
        <p:nvSpPr>
          <p:cNvPr id="10" name="Rectangle 4"/>
          <p:cNvSpPr>
            <a:spLocks noChangeArrowheads="1"/>
          </p:cNvSpPr>
          <p:nvPr/>
        </p:nvSpPr>
        <p:spPr bwMode="auto">
          <a:xfrm>
            <a:off x="177800" y="370681"/>
            <a:ext cx="6696075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2- </a:t>
            </a:r>
            <a:r>
              <a:rPr lang="fr-FR" sz="4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Practical</a:t>
            </a:r>
            <a:r>
              <a:rPr lang="fr-FR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5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5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57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57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57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684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2629677" y="2005877"/>
            <a:ext cx="3670350" cy="59412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SECURITY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9128" y="1068043"/>
            <a:ext cx="5490419" cy="7774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fr-FR" sz="33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3- Vie à </a:t>
            </a:r>
            <a:r>
              <a:rPr lang="fr-FR" sz="330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la Maisel</a:t>
            </a:r>
            <a:endParaRPr lang="fr-FR" sz="33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Picture 3" descr="MAISE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65665" y="1050039"/>
            <a:ext cx="1626584" cy="6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02" y="4818154"/>
            <a:ext cx="3371850" cy="127873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096" y="2664516"/>
            <a:ext cx="7576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 </a:t>
            </a:r>
            <a:r>
              <a:rPr lang="fr-FR" alt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your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safety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all buildings </a:t>
            </a:r>
            <a:r>
              <a:rPr lang="fr-FR" altLang="fr-FR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MAISEL</a:t>
            </a:r>
          </a:p>
          <a:p>
            <a:r>
              <a:rPr lang="fr-FR" altLang="fr-FR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are </a:t>
            </a:r>
            <a:r>
              <a:rPr lang="fr-FR" alt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under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video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surveillance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602" y="3864845"/>
            <a:ext cx="22288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71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Océan">
  <a:themeElements>
    <a:clrScheme name="Personnalisé 5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010199"/>
      </a:hlink>
      <a:folHlink>
        <a:srgbClr val="6699FF"/>
      </a:folHlink>
    </a:clrScheme>
    <a:fontScheme name="Océ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4491</TotalTime>
  <Words>838</Words>
  <Application>Microsoft Office PowerPoint</Application>
  <PresentationFormat>Affichage à l'écran (4:3)</PresentationFormat>
  <Paragraphs>168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Unicode MS</vt:lpstr>
      <vt:lpstr>Batang</vt:lpstr>
      <vt:lpstr>Bookman Old Style</vt:lpstr>
      <vt:lpstr>Calibri</vt:lpstr>
      <vt:lpstr>Tahoma</vt:lpstr>
      <vt:lpstr>Trebuchet MS</vt:lpstr>
      <vt:lpstr>Wingdings</vt:lpstr>
      <vt:lpstr>Océan</vt:lpstr>
      <vt:lpstr>Conception personnalisée</vt:lpstr>
      <vt:lpstr>Présentation PowerPoint</vt:lpstr>
      <vt:lpstr>INTRODUCTION PLAN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SECURITY</vt:lpstr>
      <vt:lpstr>SECURITY</vt:lpstr>
      <vt:lpstr>SECURITY</vt:lpstr>
      <vt:lpstr>ESSENTIAL RULES</vt:lpstr>
    </vt:vector>
  </TitlesOfParts>
  <Company>GET/INT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 Beaulieu</dc:creator>
  <cp:lastModifiedBy>Christine Gonzalez</cp:lastModifiedBy>
  <cp:revision>901</cp:revision>
  <dcterms:created xsi:type="dcterms:W3CDTF">2005-08-23T12:58:53Z</dcterms:created>
  <dcterms:modified xsi:type="dcterms:W3CDTF">2024-01-24T10:09:26Z</dcterms:modified>
</cp:coreProperties>
</file>